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262" r:id="rId2"/>
    <p:sldId id="293" r:id="rId3"/>
    <p:sldId id="280" r:id="rId4"/>
    <p:sldId id="272" r:id="rId5"/>
    <p:sldId id="295" r:id="rId6"/>
    <p:sldId id="279" r:id="rId7"/>
    <p:sldId id="273" r:id="rId8"/>
    <p:sldId id="261" r:id="rId9"/>
    <p:sldId id="271" r:id="rId10"/>
    <p:sldId id="282" r:id="rId11"/>
    <p:sldId id="290" r:id="rId12"/>
    <p:sldId id="289" r:id="rId13"/>
    <p:sldId id="275" r:id="rId14"/>
    <p:sldId id="285" r:id="rId15"/>
    <p:sldId id="277" r:id="rId16"/>
    <p:sldId id="287" r:id="rId17"/>
    <p:sldId id="286" r:id="rId18"/>
    <p:sldId id="288" r:id="rId19"/>
    <p:sldId id="291" r:id="rId20"/>
    <p:sldId id="292"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3840" userDrawn="1">
          <p15:clr>
            <a:srgbClr val="A4A3A4"/>
          </p15:clr>
        </p15:guide>
        <p15:guide id="2" orient="horz" pos="21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638D9E0-7520-4EEA-B5A7-4388E23AC2C5}" v="81" dt="2024-01-28T23:56:47.886"/>
  </p1510:revLst>
</p1510:revInfo>
</file>

<file path=ppt/tableStyles.xml><?xml version="1.0" encoding="utf-8"?>
<a:tblStyleLst xmlns:a="http://schemas.openxmlformats.org/drawingml/2006/main" def="{69CF1AB2-1976-4502-BF36-3FF5EA218861}">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horzBarState="maximized">
    <p:restoredLeft sz="0" autoAdjust="0"/>
    <p:restoredTop sz="0" autoAdjust="0"/>
  </p:normalViewPr>
  <p:slideViewPr>
    <p:cSldViewPr snapToGrid="0">
      <p:cViewPr varScale="1">
        <p:scale>
          <a:sx n="66" d="100"/>
          <a:sy n="66" d="100"/>
        </p:scale>
        <p:origin x="976" y="32"/>
      </p:cViewPr>
      <p:guideLst>
        <p:guide pos="3840"/>
        <p:guide orient="horz" pos="2160"/>
      </p:guideLst>
    </p:cSldViewPr>
  </p:slideViewPr>
  <p:notesTextViewPr>
    <p:cViewPr>
      <p:scale>
        <a:sx n="1" d="1"/>
        <a:sy n="1" d="1"/>
      </p:scale>
      <p:origin x="0" y="0"/>
    </p:cViewPr>
  </p:notesTextViewPr>
  <p:notesViewPr>
    <p:cSldViewPr snapToGrid="0" showGuides="1">
      <p:cViewPr varScale="1">
        <p:scale>
          <a:sx n="87" d="100"/>
          <a:sy n="87" d="100"/>
        </p:scale>
        <p:origin x="3090" y="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28" Type="http://schemas.microsoft.com/office/2015/10/relationships/revisionInfo" Target="revisionInfo.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C23EDC0-1092-4066-A22B-481EA43F6E1B}" type="doc">
      <dgm:prSet loTypeId="urn:microsoft.com/office/officeart/2005/8/layout/arrow1" loCatId="relationship" qsTypeId="urn:microsoft.com/office/officeart/2005/8/quickstyle/simple1" qsCatId="simple" csTypeId="urn:microsoft.com/office/officeart/2005/8/colors/accent1_2" csCatId="accent1"/>
      <dgm:spPr/>
      <dgm:t>
        <a:bodyPr/>
        <a:lstStyle/>
        <a:p>
          <a:endParaRPr lang="en-US"/>
        </a:p>
      </dgm:t>
    </dgm:pt>
    <dgm:pt modelId="{9A52E78B-254D-40F1-B197-FCFF6DBD062D}">
      <dgm:prSet/>
      <dgm:spPr/>
      <dgm:t>
        <a:bodyPr/>
        <a:lstStyle/>
        <a:p>
          <a:r>
            <a:rPr lang="en-US" b="1" dirty="0"/>
            <a:t>Internal Obstacles – Created by you or your reaction to an externals events.</a:t>
          </a:r>
          <a:endParaRPr lang="en-US" dirty="0"/>
        </a:p>
      </dgm:t>
    </dgm:pt>
    <dgm:pt modelId="{DCE60F1E-310D-40A7-A0F1-E1D603CB8644}" type="parTrans" cxnId="{2DD55748-2296-452B-9702-609F867C94E9}">
      <dgm:prSet/>
      <dgm:spPr/>
      <dgm:t>
        <a:bodyPr/>
        <a:lstStyle/>
        <a:p>
          <a:endParaRPr lang="en-US"/>
        </a:p>
      </dgm:t>
    </dgm:pt>
    <dgm:pt modelId="{7688ACFD-631C-4615-A64F-EC54CAA8BEF8}" type="sibTrans" cxnId="{2DD55748-2296-452B-9702-609F867C94E9}">
      <dgm:prSet/>
      <dgm:spPr/>
      <dgm:t>
        <a:bodyPr/>
        <a:lstStyle/>
        <a:p>
          <a:endParaRPr lang="en-US"/>
        </a:p>
      </dgm:t>
    </dgm:pt>
    <dgm:pt modelId="{32E6DEDB-4C54-40B7-B7EC-02C9F83BE982}">
      <dgm:prSet/>
      <dgm:spPr/>
      <dgm:t>
        <a:bodyPr/>
        <a:lstStyle/>
        <a:p>
          <a:r>
            <a:rPr lang="en-US" b="1" dirty="0"/>
            <a:t>External Obstacles – Caused by something or someone else.</a:t>
          </a:r>
          <a:endParaRPr lang="en-US" dirty="0"/>
        </a:p>
      </dgm:t>
    </dgm:pt>
    <dgm:pt modelId="{47C17419-184C-4B0E-AF2F-174F9C33AB01}" type="parTrans" cxnId="{53710EAC-EDCF-41A0-9FEB-39DD13B68965}">
      <dgm:prSet/>
      <dgm:spPr/>
      <dgm:t>
        <a:bodyPr/>
        <a:lstStyle/>
        <a:p>
          <a:endParaRPr lang="en-US"/>
        </a:p>
      </dgm:t>
    </dgm:pt>
    <dgm:pt modelId="{F8E94190-8B14-4D93-8159-34BF8005EED9}" type="sibTrans" cxnId="{53710EAC-EDCF-41A0-9FEB-39DD13B68965}">
      <dgm:prSet/>
      <dgm:spPr/>
      <dgm:t>
        <a:bodyPr/>
        <a:lstStyle/>
        <a:p>
          <a:endParaRPr lang="en-US"/>
        </a:p>
      </dgm:t>
    </dgm:pt>
    <dgm:pt modelId="{E835BA13-649C-491C-86A2-18B7B4CC75E3}" type="pres">
      <dgm:prSet presAssocID="{6C23EDC0-1092-4066-A22B-481EA43F6E1B}" presName="cycle" presStyleCnt="0">
        <dgm:presLayoutVars>
          <dgm:dir/>
          <dgm:resizeHandles val="exact"/>
        </dgm:presLayoutVars>
      </dgm:prSet>
      <dgm:spPr/>
    </dgm:pt>
    <dgm:pt modelId="{7A7894E8-1156-42F2-ADA7-792FC734A97A}" type="pres">
      <dgm:prSet presAssocID="{9A52E78B-254D-40F1-B197-FCFF6DBD062D}" presName="arrow" presStyleLbl="node1" presStyleIdx="0" presStyleCnt="2">
        <dgm:presLayoutVars>
          <dgm:bulletEnabled val="1"/>
        </dgm:presLayoutVars>
      </dgm:prSet>
      <dgm:spPr/>
    </dgm:pt>
    <dgm:pt modelId="{DA14F506-BA0E-4E5E-83D6-7F68DD838E3A}" type="pres">
      <dgm:prSet presAssocID="{32E6DEDB-4C54-40B7-B7EC-02C9F83BE982}" presName="arrow" presStyleLbl="node1" presStyleIdx="1" presStyleCnt="2">
        <dgm:presLayoutVars>
          <dgm:bulletEnabled val="1"/>
        </dgm:presLayoutVars>
      </dgm:prSet>
      <dgm:spPr/>
    </dgm:pt>
  </dgm:ptLst>
  <dgm:cxnLst>
    <dgm:cxn modelId="{2DD55748-2296-452B-9702-609F867C94E9}" srcId="{6C23EDC0-1092-4066-A22B-481EA43F6E1B}" destId="{9A52E78B-254D-40F1-B197-FCFF6DBD062D}" srcOrd="0" destOrd="0" parTransId="{DCE60F1E-310D-40A7-A0F1-E1D603CB8644}" sibTransId="{7688ACFD-631C-4615-A64F-EC54CAA8BEF8}"/>
    <dgm:cxn modelId="{934F44A0-2F93-424A-BFAE-EDE8D49F42D9}" type="presOf" srcId="{32E6DEDB-4C54-40B7-B7EC-02C9F83BE982}" destId="{DA14F506-BA0E-4E5E-83D6-7F68DD838E3A}" srcOrd="0" destOrd="0" presId="urn:microsoft.com/office/officeart/2005/8/layout/arrow1"/>
    <dgm:cxn modelId="{26F967A1-D8A6-49C9-B9E2-21AE656337FA}" type="presOf" srcId="{9A52E78B-254D-40F1-B197-FCFF6DBD062D}" destId="{7A7894E8-1156-42F2-ADA7-792FC734A97A}" srcOrd="0" destOrd="0" presId="urn:microsoft.com/office/officeart/2005/8/layout/arrow1"/>
    <dgm:cxn modelId="{53710EAC-EDCF-41A0-9FEB-39DD13B68965}" srcId="{6C23EDC0-1092-4066-A22B-481EA43F6E1B}" destId="{32E6DEDB-4C54-40B7-B7EC-02C9F83BE982}" srcOrd="1" destOrd="0" parTransId="{47C17419-184C-4B0E-AF2F-174F9C33AB01}" sibTransId="{F8E94190-8B14-4D93-8159-34BF8005EED9}"/>
    <dgm:cxn modelId="{1BF1C5DD-C072-40B6-8B9A-98ABD0D8E90F}" type="presOf" srcId="{6C23EDC0-1092-4066-A22B-481EA43F6E1B}" destId="{E835BA13-649C-491C-86A2-18B7B4CC75E3}" srcOrd="0" destOrd="0" presId="urn:microsoft.com/office/officeart/2005/8/layout/arrow1"/>
    <dgm:cxn modelId="{A1A751B4-8715-4073-B7BA-90558F664646}" type="presParOf" srcId="{E835BA13-649C-491C-86A2-18B7B4CC75E3}" destId="{7A7894E8-1156-42F2-ADA7-792FC734A97A}" srcOrd="0" destOrd="0" presId="urn:microsoft.com/office/officeart/2005/8/layout/arrow1"/>
    <dgm:cxn modelId="{627DF618-367A-42E4-AE3D-CEA70ACE62B4}" type="presParOf" srcId="{E835BA13-649C-491C-86A2-18B7B4CC75E3}" destId="{DA14F506-BA0E-4E5E-83D6-7F68DD838E3A}" srcOrd="1" destOrd="0" presId="urn:microsoft.com/office/officeart/2005/8/layout/arrow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A7894E8-1156-42F2-ADA7-792FC734A97A}">
      <dsp:nvSpPr>
        <dsp:cNvPr id="0" name=""/>
        <dsp:cNvSpPr/>
      </dsp:nvSpPr>
      <dsp:spPr>
        <a:xfrm rot="16200000">
          <a:off x="1987" y="23"/>
          <a:ext cx="3108495" cy="3108495"/>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Internal Obstacles – Created by you or your reaction to an externals events.</a:t>
          </a:r>
          <a:endParaRPr lang="en-US" sz="2100" kern="1200" dirty="0"/>
        </a:p>
      </dsp:txBody>
      <dsp:txXfrm rot="5400000">
        <a:off x="545975" y="777146"/>
        <a:ext cx="2564508" cy="1554247"/>
      </dsp:txXfrm>
    </dsp:sp>
    <dsp:sp modelId="{DA14F506-BA0E-4E5E-83D6-7F68DD838E3A}">
      <dsp:nvSpPr>
        <dsp:cNvPr id="0" name=""/>
        <dsp:cNvSpPr/>
      </dsp:nvSpPr>
      <dsp:spPr>
        <a:xfrm rot="5400000">
          <a:off x="5343963" y="23"/>
          <a:ext cx="3108495" cy="3108495"/>
        </a:xfrm>
        <a:prstGeom prst="upArrow">
          <a:avLst>
            <a:gd name="adj1" fmla="val 50000"/>
            <a:gd name="adj2" fmla="val 3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1" kern="1200" dirty="0"/>
            <a:t>External Obstacles – Caused by something or someone else.</a:t>
          </a:r>
          <a:endParaRPr lang="en-US" sz="2100" kern="1200" dirty="0"/>
        </a:p>
      </dsp:txBody>
      <dsp:txXfrm rot="-5400000">
        <a:off x="5343964" y="777147"/>
        <a:ext cx="2564508" cy="1554247"/>
      </dsp:txXfrm>
    </dsp:sp>
  </dsp:spTree>
</dsp:drawing>
</file>

<file path=ppt/diagrams/layout1.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A9BCE0C-CD74-4A59-802C-6D2F8C15331A}" type="datetimeFigureOut">
              <a:rPr lang="en-US" smtClean="0"/>
              <a:t>1/31/2024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98501B-77B5-4365-9881-C6E19A3C1E42}" type="slidenum">
              <a:rPr lang="en-US" smtClean="0"/>
              <a:t>‹#›</a:t>
            </a:fld>
            <a:endParaRPr lang="en-US"/>
          </a:p>
        </p:txBody>
      </p:sp>
    </p:spTree>
    <p:extLst>
      <p:ext uri="{BB962C8B-B14F-4D97-AF65-F5344CB8AC3E}">
        <p14:creationId xmlns:p14="http://schemas.microsoft.com/office/powerpoint/2010/main" val="28514561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4FDEA8-CBB8-46CC-9562-028963DBC55A}" type="datetimeFigureOut">
              <a:rPr lang="en-US" smtClean="0"/>
              <a:t>1/31/2024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C8BD8E7-1312-41F3-99C4-6DA5AF891969}" type="slidenum">
              <a:rPr lang="en-US" smtClean="0"/>
              <a:t>‹#›</a:t>
            </a:fld>
            <a:endParaRPr lang="en-US"/>
          </a:p>
        </p:txBody>
      </p:sp>
    </p:spTree>
    <p:extLst>
      <p:ext uri="{BB962C8B-B14F-4D97-AF65-F5344CB8AC3E}">
        <p14:creationId xmlns:p14="http://schemas.microsoft.com/office/powerpoint/2010/main" val="28920842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Exercise </a:t>
            </a:r>
          </a:p>
          <a:p>
            <a:endParaRPr lang="en-US" dirty="0"/>
          </a:p>
          <a:p>
            <a:r>
              <a:rPr lang="en-US" dirty="0"/>
              <a:t>Top Three</a:t>
            </a:r>
          </a:p>
          <a:p>
            <a:endParaRPr lang="en-US" dirty="0"/>
          </a:p>
          <a:p>
            <a:r>
              <a:rPr lang="en-US" dirty="0"/>
              <a:t>How much time?</a:t>
            </a:r>
          </a:p>
          <a:p>
            <a:endParaRPr lang="en-US" dirty="0"/>
          </a:p>
          <a:p>
            <a:r>
              <a:rPr lang="en-US" dirty="0"/>
              <a:t>Where do you spend most of your energy?</a:t>
            </a:r>
          </a:p>
          <a:p>
            <a:endParaRPr lang="en-US" dirty="0"/>
          </a:p>
        </p:txBody>
      </p:sp>
      <p:sp>
        <p:nvSpPr>
          <p:cNvPr id="4" name="Slide Number Placeholder 3"/>
          <p:cNvSpPr>
            <a:spLocks noGrp="1"/>
          </p:cNvSpPr>
          <p:nvPr>
            <p:ph type="sldNum" sz="quarter" idx="5"/>
          </p:nvPr>
        </p:nvSpPr>
        <p:spPr/>
        <p:txBody>
          <a:bodyPr/>
          <a:lstStyle/>
          <a:p>
            <a:fld id="{FC8BD8E7-1312-41F3-99C4-6DA5AF891969}" type="slidenum">
              <a:rPr lang="en-US" smtClean="0"/>
              <a:t>5</a:t>
            </a:fld>
            <a:endParaRPr lang="en-US"/>
          </a:p>
        </p:txBody>
      </p:sp>
    </p:spTree>
    <p:extLst>
      <p:ext uri="{BB962C8B-B14F-4D97-AF65-F5344CB8AC3E}">
        <p14:creationId xmlns:p14="http://schemas.microsoft.com/office/powerpoint/2010/main" val="39248452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838200" y="1548245"/>
            <a:ext cx="10515600" cy="2240280"/>
          </a:xfrm>
        </p:spPr>
        <p:txBody>
          <a:bodyPr anchor="b">
            <a:normAutofit/>
          </a:bodyPr>
          <a:lstStyle>
            <a:lvl1pPr algn="ctr">
              <a:defRPr sz="4400">
                <a:solidFill>
                  <a:schemeClr val="bg1"/>
                </a:solidFill>
              </a:defRPr>
            </a:lvl1pPr>
          </a:lstStyle>
          <a:p>
            <a:r>
              <a:rPr lang="en-US"/>
              <a:t>Click to edit Master title style</a:t>
            </a:r>
          </a:p>
        </p:txBody>
      </p:sp>
      <p:sp>
        <p:nvSpPr>
          <p:cNvPr id="3" name="Subtitle 2"/>
          <p:cNvSpPr>
            <a:spLocks noGrp="1"/>
          </p:cNvSpPr>
          <p:nvPr>
            <p:ph type="subTitle" idx="1"/>
          </p:nvPr>
        </p:nvSpPr>
        <p:spPr>
          <a:xfrm>
            <a:off x="838200" y="3854659"/>
            <a:ext cx="10515600" cy="1143000"/>
          </a:xfrm>
        </p:spPr>
        <p:txBody>
          <a:bodyPr>
            <a:normAutofit/>
          </a:bodyPr>
          <a:lstStyle>
            <a:lvl1pPr marL="0" indent="0" algn="ctr">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extLst>
      <p:ext uri="{BB962C8B-B14F-4D97-AF65-F5344CB8AC3E}">
        <p14:creationId xmlns:p14="http://schemas.microsoft.com/office/powerpoint/2010/main" val="79886275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Picture with Caption">
    <p:spTree>
      <p:nvGrpSpPr>
        <p:cNvPr id="1" name=""/>
        <p:cNvGrpSpPr/>
        <p:nvPr/>
      </p:nvGrpSpPr>
      <p:grpSpPr>
        <a:xfrm>
          <a:off x="0" y="0"/>
          <a:ext cx="0" cy="0"/>
          <a:chOff x="0" y="0"/>
          <a:chExt cx="0" cy="0"/>
        </a:xfrm>
      </p:grpSpPr>
      <p:sp>
        <p:nvSpPr>
          <p:cNvPr id="8" name="Rectangle 7"/>
          <p:cNvSpPr/>
          <p:nvPr userDrawn="1"/>
        </p:nvSpPr>
        <p:spPr>
          <a:xfrm>
            <a:off x="8153400" y="0"/>
            <a:ext cx="4038600" cy="6858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32813" y="1683327"/>
            <a:ext cx="3125787" cy="2877260"/>
          </a:xfrm>
        </p:spPr>
        <p:txBody>
          <a:bodyPr anchor="b">
            <a:normAutofit/>
          </a:bodyPr>
          <a:lstStyle>
            <a:lvl1pPr>
              <a:defRPr sz="3000">
                <a:solidFill>
                  <a:schemeClr val="bg1"/>
                </a:solidFill>
              </a:defRPr>
            </a:lvl1pPr>
          </a:lstStyle>
          <a:p>
            <a:r>
              <a:rPr lang="en-US"/>
              <a:t>Click to edit Master title style</a:t>
            </a:r>
          </a:p>
        </p:txBody>
      </p:sp>
      <p:sp>
        <p:nvSpPr>
          <p:cNvPr id="6" name="Picture Placeholder 2" descr="An empty placeholder to add an image. Click on the placeholder and select the image that you wish to add"/>
          <p:cNvSpPr>
            <a:spLocks noGrp="1"/>
          </p:cNvSpPr>
          <p:nvPr>
            <p:ph type="pic" idx="1"/>
          </p:nvPr>
        </p:nvSpPr>
        <p:spPr>
          <a:xfrm>
            <a:off x="0" y="0"/>
            <a:ext cx="8101584" cy="6857999"/>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532813" y="4591761"/>
            <a:ext cx="3125787" cy="1580440"/>
          </a:xfrm>
        </p:spPr>
        <p:txBody>
          <a:bodyPr/>
          <a:lstStyle>
            <a:lvl1pPr marL="0" indent="0">
              <a:spcBef>
                <a:spcPts val="800"/>
              </a:spcBef>
              <a:buNone/>
              <a:defRPr sz="16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29772497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1/31/2024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47715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57200"/>
            <a:ext cx="1943100" cy="57197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524000" y="457200"/>
            <a:ext cx="7048500" cy="5719762"/>
          </a:xfrm>
        </p:spPr>
        <p:txBody>
          <a:bodyPr vert="eaVert"/>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1/31/2024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25246350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with Pictures">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0" y="4800600"/>
            <a:ext cx="12192000" cy="20574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ctrTitle"/>
          </p:nvPr>
        </p:nvSpPr>
        <p:spPr>
          <a:xfrm>
            <a:off x="533400" y="5084483"/>
            <a:ext cx="11125200" cy="914400"/>
          </a:xfrm>
        </p:spPr>
        <p:txBody>
          <a:bodyPr anchor="b">
            <a:normAutofit/>
          </a:bodyPr>
          <a:lstStyle>
            <a:lvl1pPr algn="ctr">
              <a:defRPr sz="4400" spc="-50" baseline="0">
                <a:solidFill>
                  <a:schemeClr val="bg1"/>
                </a:solidFill>
              </a:defRPr>
            </a:lvl1pPr>
          </a:lstStyle>
          <a:p>
            <a:r>
              <a:rPr lang="en-US"/>
              <a:t>Click to edit Master title style</a:t>
            </a:r>
            <a:endParaRPr lang="en-US" dirty="0"/>
          </a:p>
        </p:txBody>
      </p:sp>
      <p:sp>
        <p:nvSpPr>
          <p:cNvPr id="9" name="Picture Placeholder 2" descr="An empty placeholder to add an image. Click on the placeholder and select the image that you wish to add"/>
          <p:cNvSpPr>
            <a:spLocks noGrp="1"/>
          </p:cNvSpPr>
          <p:nvPr>
            <p:ph type="pic" idx="10"/>
          </p:nvPr>
        </p:nvSpPr>
        <p:spPr>
          <a:xfrm>
            <a:off x="1"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3" name="Picture Placeholder 2" descr="An empty placeholder to add an image. Click on the placeholder and select the image that you wish to add"/>
          <p:cNvSpPr>
            <a:spLocks noGrp="1"/>
          </p:cNvSpPr>
          <p:nvPr>
            <p:ph type="pic" idx="11"/>
          </p:nvPr>
        </p:nvSpPr>
        <p:spPr>
          <a:xfrm>
            <a:off x="408432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14" name="Picture Placeholder 2" descr="An empty placeholder to add an image. Click on the placeholder and select the image that you wish to add"/>
          <p:cNvSpPr>
            <a:spLocks noGrp="1"/>
          </p:cNvSpPr>
          <p:nvPr>
            <p:ph type="pic" idx="12"/>
          </p:nvPr>
        </p:nvSpPr>
        <p:spPr>
          <a:xfrm>
            <a:off x="8168640" y="1"/>
            <a:ext cx="4023360" cy="4745736"/>
          </a:xfrm>
        </p:spPr>
        <p:txBody>
          <a:bodyPr tIns="457200">
            <a:normAutofit/>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3" name="Subtitle 2"/>
          <p:cNvSpPr>
            <a:spLocks noGrp="1"/>
          </p:cNvSpPr>
          <p:nvPr>
            <p:ph type="subTitle" idx="1"/>
          </p:nvPr>
        </p:nvSpPr>
        <p:spPr>
          <a:xfrm>
            <a:off x="533400" y="6043123"/>
            <a:ext cx="11125200" cy="571500"/>
          </a:xfrm>
        </p:spPr>
        <p:txBody>
          <a:bodyPr>
            <a:normAutofit/>
          </a:bodyPr>
          <a:lstStyle>
            <a:lvl1pPr marL="0" indent="0" algn="ctr">
              <a:spcBef>
                <a:spcPts val="0"/>
              </a:spcBef>
              <a:buNone/>
              <a:defRPr sz="2000" cap="all" spc="5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6374543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a:lvl1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p:txBody>
          <a:bodyPr/>
          <a:lstStyle/>
          <a:p>
            <a:r>
              <a:rPr lang="en-US" dirty="0"/>
              <a:t>Add a footer</a:t>
            </a:r>
          </a:p>
        </p:txBody>
      </p:sp>
      <p:sp>
        <p:nvSpPr>
          <p:cNvPr id="4" name="Date Placeholder 3"/>
          <p:cNvSpPr>
            <a:spLocks noGrp="1"/>
          </p:cNvSpPr>
          <p:nvPr>
            <p:ph type="dt" sz="half" idx="10"/>
          </p:nvPr>
        </p:nvSpPr>
        <p:spPr/>
        <p:txBody>
          <a:bodyPr/>
          <a:lstStyle/>
          <a:p>
            <a:fld id="{37CC0096-1860-4642-9CD2-0079EA5E7CD1}" type="datetimeFigureOut">
              <a:rPr lang="en-US" smtClean="0"/>
              <a:t>1/31/2024</a:t>
            </a:fld>
            <a:endParaRPr lang="en-US"/>
          </a:p>
        </p:txBody>
      </p:sp>
      <p:sp>
        <p:nvSpPr>
          <p:cNvPr id="6" name="Slide Number Placeholder 5"/>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1124441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Header">
    <p:bg>
      <p:bgPr>
        <a:solidFill>
          <a:schemeClr val="accent1">
            <a:lumMod val="75000"/>
          </a:schemeClr>
        </a:solidFill>
        <a:effectLst/>
      </p:bgPr>
    </p:bg>
    <p:spTree>
      <p:nvGrpSpPr>
        <p:cNvPr id="1" name=""/>
        <p:cNvGrpSpPr/>
        <p:nvPr/>
      </p:nvGrpSpPr>
      <p:grpSpPr>
        <a:xfrm>
          <a:off x="0" y="0"/>
          <a:ext cx="0" cy="0"/>
          <a:chOff x="0" y="0"/>
          <a:chExt cx="0" cy="0"/>
        </a:xfrm>
      </p:grpSpPr>
      <p:sp>
        <p:nvSpPr>
          <p:cNvPr id="7" name="Rectangle 6"/>
          <p:cNvSpPr/>
          <p:nvPr userDrawn="1"/>
        </p:nvSpPr>
        <p:spPr>
          <a:xfrm>
            <a:off x="304800" y="304800"/>
            <a:ext cx="11582400" cy="6248400"/>
          </a:xfrm>
          <a:prstGeom prst="rect">
            <a:avLst/>
          </a:prstGeom>
          <a:noFill/>
          <a:ln w="50800">
            <a:solidFill>
              <a:schemeClr val="bg1"/>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31850" y="2483427"/>
            <a:ext cx="10515600" cy="2743200"/>
          </a:xfrm>
        </p:spPr>
        <p:txBody>
          <a:bodyPr anchor="b">
            <a:normAutofit/>
          </a:bodyPr>
          <a:lstStyle>
            <a:lvl1pPr algn="ctr">
              <a:defRPr sz="4400" spc="-50" baseline="0">
                <a:solidFill>
                  <a:schemeClr val="bg1"/>
                </a:solidFill>
              </a:defRPr>
            </a:lvl1pPr>
          </a:lstStyle>
          <a:p>
            <a:r>
              <a:rPr lang="en-US"/>
              <a:t>Click to edit Master title style</a:t>
            </a:r>
          </a:p>
        </p:txBody>
      </p:sp>
      <p:sp>
        <p:nvSpPr>
          <p:cNvPr id="5" name="Text Placeholder 4"/>
          <p:cNvSpPr>
            <a:spLocks noGrp="1"/>
          </p:cNvSpPr>
          <p:nvPr>
            <p:ph type="body" sz="quarter" idx="10"/>
          </p:nvPr>
        </p:nvSpPr>
        <p:spPr>
          <a:xfrm>
            <a:off x="835025" y="5257800"/>
            <a:ext cx="10515600" cy="914400"/>
          </a:xfrm>
        </p:spPr>
        <p:txBody>
          <a:bodyPr>
            <a:normAutofit/>
          </a:bodyPr>
          <a:lstStyle>
            <a:lvl1pPr marL="0" indent="0" algn="ctr">
              <a:spcBef>
                <a:spcPts val="0"/>
              </a:spcBef>
              <a:buFontTx/>
              <a:buNone/>
              <a:defRPr sz="2000" cap="all" spc="50" baseline="0">
                <a:solidFill>
                  <a:schemeClr val="bg1"/>
                </a:solidFill>
              </a:defRPr>
            </a:lvl1pPr>
            <a:lvl2pPr marL="365760" indent="0" algn="ctr">
              <a:buNone/>
              <a:defRPr sz="2000" cap="all" spc="50" baseline="0">
                <a:solidFill>
                  <a:schemeClr val="bg1"/>
                </a:solidFill>
              </a:defRPr>
            </a:lvl2pPr>
            <a:lvl3pPr algn="ctr">
              <a:defRPr sz="2000" cap="all" spc="50" baseline="0">
                <a:solidFill>
                  <a:schemeClr val="bg1"/>
                </a:solidFill>
              </a:defRPr>
            </a:lvl3pPr>
            <a:lvl4pPr algn="ctr">
              <a:defRPr sz="2000" cap="all" spc="50" baseline="0">
                <a:solidFill>
                  <a:schemeClr val="bg1"/>
                </a:solidFill>
              </a:defRPr>
            </a:lvl4pPr>
            <a:lvl5pPr algn="ctr">
              <a:defRPr sz="2000" cap="all" spc="50" baseline="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0677804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5240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714500"/>
            <a:ext cx="4495800" cy="4462272"/>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1/31/2024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40445679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Text Placeholder 2"/>
          <p:cNvSpPr>
            <a:spLocks noGrp="1"/>
          </p:cNvSpPr>
          <p:nvPr>
            <p:ph type="body" idx="1"/>
          </p:nvPr>
        </p:nvSpPr>
        <p:spPr>
          <a:xfrm>
            <a:off x="1527048"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27048"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733162"/>
            <a:ext cx="4498848" cy="685800"/>
          </a:xfrm>
        </p:spPr>
        <p:txBody>
          <a:bodyPr anchor="b">
            <a:normAutofit/>
          </a:bodyPr>
          <a:lstStyle>
            <a:lvl1pPr marL="0" indent="0">
              <a:spcBef>
                <a:spcPts val="0"/>
              </a:spcBef>
              <a:buNone/>
              <a:defRPr sz="1800" b="1" cap="all" baseline="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481943"/>
            <a:ext cx="4498848" cy="3690257"/>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p:cNvSpPr>
            <a:spLocks noGrp="1"/>
          </p:cNvSpPr>
          <p:nvPr>
            <p:ph type="ftr" sz="quarter" idx="11"/>
          </p:nvPr>
        </p:nvSpPr>
        <p:spPr/>
        <p:txBody>
          <a:bodyPr/>
          <a:lstStyle/>
          <a:p>
            <a:r>
              <a:rPr lang="en-US" dirty="0"/>
              <a:t>Add a footer</a:t>
            </a:r>
          </a:p>
        </p:txBody>
      </p:sp>
      <p:sp>
        <p:nvSpPr>
          <p:cNvPr id="7" name="Date Placeholder 6"/>
          <p:cNvSpPr>
            <a:spLocks noGrp="1"/>
          </p:cNvSpPr>
          <p:nvPr>
            <p:ph type="dt" sz="half" idx="10"/>
          </p:nvPr>
        </p:nvSpPr>
        <p:spPr/>
        <p:txBody>
          <a:bodyPr/>
          <a:lstStyle/>
          <a:p>
            <a:fld id="{37CC0096-1860-4642-9CD2-0079EA5E7CD1}" type="datetimeFigureOut">
              <a:rPr lang="en-US" smtClean="0"/>
              <a:t>1/31/2024</a:t>
            </a:fld>
            <a:endParaRPr lang="en-US"/>
          </a:p>
        </p:txBody>
      </p:sp>
      <p:sp>
        <p:nvSpPr>
          <p:cNvPr id="9" name="Slide Number Placeholder 8"/>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397906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p:cNvSpPr>
            <a:spLocks noGrp="1"/>
          </p:cNvSpPr>
          <p:nvPr>
            <p:ph type="ftr" sz="quarter" idx="11"/>
          </p:nvPr>
        </p:nvSpPr>
        <p:spPr/>
        <p:txBody>
          <a:bodyPr/>
          <a:lstStyle/>
          <a:p>
            <a:r>
              <a:rPr lang="en-US" dirty="0"/>
              <a:t>Add a footer</a:t>
            </a:r>
          </a:p>
        </p:txBody>
      </p:sp>
      <p:sp>
        <p:nvSpPr>
          <p:cNvPr id="3" name="Date Placeholder 2"/>
          <p:cNvSpPr>
            <a:spLocks noGrp="1"/>
          </p:cNvSpPr>
          <p:nvPr>
            <p:ph type="dt" sz="half" idx="10"/>
          </p:nvPr>
        </p:nvSpPr>
        <p:spPr/>
        <p:txBody>
          <a:bodyPr/>
          <a:lstStyle/>
          <a:p>
            <a:fld id="{37CC0096-1860-4642-9CD2-0079EA5E7CD1}" type="datetimeFigureOut">
              <a:rPr lang="en-US" smtClean="0"/>
              <a:t>1/31/2024</a:t>
            </a:fld>
            <a:endParaRPr lang="en-US"/>
          </a:p>
        </p:txBody>
      </p:sp>
      <p:sp>
        <p:nvSpPr>
          <p:cNvPr id="5" name="Slide Number Placeholder 4"/>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3238976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681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51812" y="1672934"/>
            <a:ext cx="3506788" cy="2880360"/>
          </a:xfrm>
        </p:spPr>
        <p:txBody>
          <a:bodyPr anchor="b">
            <a:normAutofit/>
          </a:bodyPr>
          <a:lstStyle>
            <a:lvl1pPr>
              <a:defRPr sz="3000"/>
            </a:lvl1pPr>
          </a:lstStyle>
          <a:p>
            <a:r>
              <a:rPr lang="en-US"/>
              <a:t>Click to edit Master title style</a:t>
            </a:r>
            <a:endParaRPr lang="en-US" dirty="0"/>
          </a:p>
        </p:txBody>
      </p:sp>
      <p:sp>
        <p:nvSpPr>
          <p:cNvPr id="3" name="Content Placeholder 2"/>
          <p:cNvSpPr>
            <a:spLocks noGrp="1"/>
          </p:cNvSpPr>
          <p:nvPr>
            <p:ph idx="1"/>
          </p:nvPr>
        </p:nvSpPr>
        <p:spPr>
          <a:xfrm>
            <a:off x="530352" y="457200"/>
            <a:ext cx="7242111" cy="5715000"/>
          </a:xfrm>
        </p:spPr>
        <p:txBody>
          <a:bodyP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151812" y="4590288"/>
            <a:ext cx="3514564" cy="1581912"/>
          </a:xfrm>
        </p:spPr>
        <p:txBody>
          <a:bodyPr/>
          <a:lstStyle>
            <a:lvl1pPr marL="0" indent="0">
              <a:spcBef>
                <a:spcPts val="8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r>
              <a:rPr lang="en-US" dirty="0"/>
              <a:t>Add a footer</a:t>
            </a:r>
          </a:p>
        </p:txBody>
      </p:sp>
      <p:sp>
        <p:nvSpPr>
          <p:cNvPr id="5" name="Date Placeholder 4"/>
          <p:cNvSpPr>
            <a:spLocks noGrp="1"/>
          </p:cNvSpPr>
          <p:nvPr>
            <p:ph type="dt" sz="half" idx="10"/>
          </p:nvPr>
        </p:nvSpPr>
        <p:spPr/>
        <p:txBody>
          <a:bodyPr/>
          <a:lstStyle/>
          <a:p>
            <a:fld id="{37CC0096-1860-4642-9CD2-0079EA5E7CD1}" type="datetimeFigureOut">
              <a:rPr lang="en-US" smtClean="0"/>
              <a:t>1/31/2024</a:t>
            </a:fld>
            <a:endParaRPr lang="en-US"/>
          </a:p>
        </p:txBody>
      </p:sp>
      <p:sp>
        <p:nvSpPr>
          <p:cNvPr id="7" name="Slide Number Placeholder 6"/>
          <p:cNvSpPr>
            <a:spLocks noGrp="1"/>
          </p:cNvSpPr>
          <p:nvPr>
            <p:ph type="sldNum" sz="quarter" idx="12"/>
          </p:nvPr>
        </p:nvSpPr>
        <p:spPr/>
        <p:txBody>
          <a:bodyPr/>
          <a:lstStyle/>
          <a:p>
            <a:fld id="{E31375A4-56A4-47D6-9801-1991572033F7}" type="slidenum">
              <a:rPr lang="en-US" smtClean="0"/>
              <a:t>‹#›</a:t>
            </a:fld>
            <a:endParaRPr lang="en-US"/>
          </a:p>
        </p:txBody>
      </p:sp>
    </p:spTree>
    <p:extLst>
      <p:ext uri="{BB962C8B-B14F-4D97-AF65-F5344CB8AC3E}">
        <p14:creationId xmlns:p14="http://schemas.microsoft.com/office/powerpoint/2010/main" val="1667374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0" y="457200"/>
            <a:ext cx="9144000" cy="11430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524000" y="1714500"/>
            <a:ext cx="9144000" cy="44577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userDrawn="1"/>
        </p:nvSpPr>
        <p:spPr>
          <a:xfrm>
            <a:off x="0" y="6583680"/>
            <a:ext cx="12192000" cy="27432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Footer Placeholder 4"/>
          <p:cNvSpPr>
            <a:spLocks noGrp="1"/>
          </p:cNvSpPr>
          <p:nvPr>
            <p:ph type="ftr" sz="quarter" idx="3"/>
          </p:nvPr>
        </p:nvSpPr>
        <p:spPr>
          <a:xfrm>
            <a:off x="1523999" y="6601556"/>
            <a:ext cx="6491381" cy="228600"/>
          </a:xfrm>
          <a:prstGeom prst="rect">
            <a:avLst/>
          </a:prstGeom>
        </p:spPr>
        <p:txBody>
          <a:bodyPr vert="horz" lIns="91440" tIns="45720" rIns="91440" bIns="45720" rtlCol="0" anchor="ctr"/>
          <a:lstStyle>
            <a:lvl1pPr algn="l">
              <a:defRPr sz="1100">
                <a:solidFill>
                  <a:schemeClr val="bg1"/>
                </a:solidFill>
              </a:defRPr>
            </a:lvl1pPr>
          </a:lstStyle>
          <a:p>
            <a:r>
              <a:rPr lang="en-US"/>
              <a:t>Add a footer</a:t>
            </a:r>
            <a:endParaRPr lang="en-US" dirty="0"/>
          </a:p>
        </p:txBody>
      </p:sp>
      <p:sp>
        <p:nvSpPr>
          <p:cNvPr id="4" name="Date Placeholder 3"/>
          <p:cNvSpPr>
            <a:spLocks noGrp="1"/>
          </p:cNvSpPr>
          <p:nvPr>
            <p:ph type="dt" sz="half" idx="2"/>
          </p:nvPr>
        </p:nvSpPr>
        <p:spPr>
          <a:xfrm>
            <a:off x="8187908" y="6601556"/>
            <a:ext cx="1534064" cy="228600"/>
          </a:xfrm>
          <a:prstGeom prst="rect">
            <a:avLst/>
          </a:prstGeom>
        </p:spPr>
        <p:txBody>
          <a:bodyPr vert="horz" lIns="91440" tIns="45720" rIns="91440" bIns="45720" rtlCol="0" anchor="ctr"/>
          <a:lstStyle>
            <a:lvl1pPr algn="r">
              <a:defRPr sz="1100">
                <a:solidFill>
                  <a:schemeClr val="bg1"/>
                </a:solidFill>
              </a:defRPr>
            </a:lvl1pPr>
          </a:lstStyle>
          <a:p>
            <a:fld id="{37CC0096-1860-4642-9CD2-0079EA5E7CD1}" type="datetimeFigureOut">
              <a:rPr lang="en-US" smtClean="0"/>
              <a:pPr/>
              <a:t>1/31/2024</a:t>
            </a:fld>
            <a:endParaRPr lang="en-US"/>
          </a:p>
        </p:txBody>
      </p:sp>
      <p:sp>
        <p:nvSpPr>
          <p:cNvPr id="6" name="Slide Number Placeholder 5"/>
          <p:cNvSpPr>
            <a:spLocks noGrp="1"/>
          </p:cNvSpPr>
          <p:nvPr>
            <p:ph type="sldNum" sz="quarter" idx="4"/>
          </p:nvPr>
        </p:nvSpPr>
        <p:spPr>
          <a:xfrm>
            <a:off x="9894499" y="6601556"/>
            <a:ext cx="773502" cy="228600"/>
          </a:xfrm>
          <a:prstGeom prst="rect">
            <a:avLst/>
          </a:prstGeom>
        </p:spPr>
        <p:txBody>
          <a:bodyPr vert="horz" lIns="91440" tIns="45720" rIns="91440" bIns="45720" rtlCol="0" anchor="ctr"/>
          <a:lstStyle>
            <a:lvl1pPr algn="r">
              <a:defRPr sz="1100">
                <a:solidFill>
                  <a:schemeClr val="bg1"/>
                </a:solidFill>
              </a:defRPr>
            </a:lvl1pPr>
          </a:lstStyle>
          <a:p>
            <a:fld id="{E31375A4-56A4-47D6-9801-1991572033F7}" type="slidenum">
              <a:rPr lang="en-US" smtClean="0"/>
              <a:pPr/>
              <a:t>‹#›</a:t>
            </a:fld>
            <a:endParaRPr lang="en-US"/>
          </a:p>
        </p:txBody>
      </p:sp>
    </p:spTree>
    <p:extLst>
      <p:ext uri="{BB962C8B-B14F-4D97-AF65-F5344CB8AC3E}">
        <p14:creationId xmlns:p14="http://schemas.microsoft.com/office/powerpoint/2010/main" val="1943259863"/>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p:titleStyle>
    <p:bodyStyle>
      <a:lvl1pPr marL="274320" indent="-228600" algn="l" defTabSz="914400" rtl="0" eaLnBrk="1" latinLnBrk="0" hangingPunct="1">
        <a:lnSpc>
          <a:spcPct val="90000"/>
        </a:lnSpc>
        <a:spcBef>
          <a:spcPts val="1800"/>
        </a:spcBef>
        <a:buClr>
          <a:schemeClr val="accent1">
            <a:lumMod val="50000"/>
          </a:schemeClr>
        </a:buClr>
        <a:buSzPct val="100000"/>
        <a:buFont typeface="Arial" pitchFamily="34" charset="0"/>
        <a:buChar char="▪"/>
        <a:defRPr sz="2000" kern="1200">
          <a:solidFill>
            <a:schemeClr val="tx1"/>
          </a:solidFill>
          <a:latin typeface="+mn-lt"/>
          <a:ea typeface="+mn-ea"/>
          <a:cs typeface="+mn-cs"/>
        </a:defRPr>
      </a:lvl1pPr>
      <a:lvl2pPr marL="59436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800" kern="1200">
          <a:solidFill>
            <a:schemeClr val="tx1"/>
          </a:solidFill>
          <a:latin typeface="+mn-lt"/>
          <a:ea typeface="+mn-ea"/>
          <a:cs typeface="+mn-cs"/>
        </a:defRPr>
      </a:lvl2pPr>
      <a:lvl3pPr marL="914400" indent="-228600" algn="l" defTabSz="914400" rtl="0" eaLnBrk="1" latinLnBrk="0" hangingPunct="1">
        <a:lnSpc>
          <a:spcPct val="90000"/>
        </a:lnSpc>
        <a:spcBef>
          <a:spcPts val="800"/>
        </a:spcBef>
        <a:buClr>
          <a:schemeClr val="accent1">
            <a:lumMod val="50000"/>
          </a:schemeClr>
        </a:buClr>
        <a:buSzPct val="100000"/>
        <a:buFont typeface="Arial" pitchFamily="34" charset="0"/>
        <a:buChar char="▪"/>
        <a:defRPr sz="1600" kern="1200">
          <a:solidFill>
            <a:schemeClr val="tx1"/>
          </a:solidFill>
          <a:latin typeface="+mn-lt"/>
          <a:ea typeface="+mn-ea"/>
          <a:cs typeface="+mn-cs"/>
        </a:defRPr>
      </a:lvl3pPr>
      <a:lvl4pPr marL="118872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4pPr>
      <a:lvl5pPr marL="14630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5pPr>
      <a:lvl6pPr marL="16916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6pPr>
      <a:lvl7pPr marL="19202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7pPr>
      <a:lvl8pPr marL="21488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8pPr>
      <a:lvl9pPr marL="2377440" indent="-182880" algn="l" defTabSz="914400" rtl="0" eaLnBrk="1" latinLnBrk="0" hangingPunct="1">
        <a:lnSpc>
          <a:spcPct val="90000"/>
        </a:lnSpc>
        <a:spcBef>
          <a:spcPts val="800"/>
        </a:spcBef>
        <a:buClr>
          <a:schemeClr val="accent1">
            <a:lumMod val="50000"/>
          </a:schemeClr>
        </a:buClr>
        <a:buSzPct val="100000"/>
        <a:buFont typeface="Arial"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4"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9.pn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7.wdp"/><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26.png"/><Relationship Id="rId1" Type="http://schemas.openxmlformats.org/officeDocument/2006/relationships/slideLayout" Target="../slideLayouts/slideLayout9.xml"/><Relationship Id="rId6" Type="http://schemas.microsoft.com/office/2007/relationships/hdphoto" Target="../media/hdphoto9.wdp"/><Relationship Id="rId5" Type="http://schemas.openxmlformats.org/officeDocument/2006/relationships/image" Target="../media/image28.png"/><Relationship Id="rId4" Type="http://schemas.openxmlformats.org/officeDocument/2006/relationships/image" Target="../media/image27.png"/></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image" Target="../media/image13.png"/><Relationship Id="rId7" Type="http://schemas.openxmlformats.org/officeDocument/2006/relationships/diagramQuickStyle" Target="../diagrams/quickStyle1.xml"/><Relationship Id="rId2" Type="http://schemas.openxmlformats.org/officeDocument/2006/relationships/image" Target="../media/image12.png"/><Relationship Id="rId1" Type="http://schemas.openxmlformats.org/officeDocument/2006/relationships/slideLayout" Target="../slideLayouts/slideLayout10.xml"/><Relationship Id="rId6" Type="http://schemas.openxmlformats.org/officeDocument/2006/relationships/diagramLayout" Target="../diagrams/layout1.xml"/><Relationship Id="rId5" Type="http://schemas.openxmlformats.org/officeDocument/2006/relationships/diagramData" Target="../diagrams/data1.xml"/><Relationship Id="rId4" Type="http://schemas.microsoft.com/office/2007/relationships/hdphoto" Target="../media/hdphoto4.wdp"/><Relationship Id="rId9" Type="http://schemas.microsoft.com/office/2007/relationships/diagramDrawing" Target="../diagrams/drawing1.xml"/></Relationships>
</file>

<file path=ppt/slides/_rels/slide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4.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BA286F12-B678-7A85-32FE-4995256A1196}"/>
              </a:ext>
            </a:extLst>
          </p:cNvPr>
          <p:cNvSpPr/>
          <p:nvPr/>
        </p:nvSpPr>
        <p:spPr>
          <a:xfrm>
            <a:off x="0" y="0"/>
            <a:ext cx="12192000" cy="2046086"/>
          </a:xfrm>
          <a:prstGeom prst="rect">
            <a:avLst/>
          </a:prstGeom>
          <a:solidFill>
            <a:schemeClr val="accent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327351" y="721801"/>
            <a:ext cx="11125200" cy="914400"/>
          </a:xfrm>
        </p:spPr>
        <p:txBody>
          <a:bodyPr/>
          <a:lstStyle/>
          <a:p>
            <a:r>
              <a:rPr lang="en-US" dirty="0">
                <a:solidFill>
                  <a:schemeClr val="accent1">
                    <a:lumMod val="20000"/>
                    <a:lumOff val="80000"/>
                  </a:schemeClr>
                </a:solidFill>
                <a:latin typeface="Century Gothic" panose="020B0502020202020204" pitchFamily="34" charset="0"/>
              </a:rPr>
              <a:t>A Better Me!</a:t>
            </a:r>
          </a:p>
        </p:txBody>
      </p:sp>
      <p:sp>
        <p:nvSpPr>
          <p:cNvPr id="3" name="Subtitle 2"/>
          <p:cNvSpPr>
            <a:spLocks noGrp="1"/>
          </p:cNvSpPr>
          <p:nvPr>
            <p:ph type="subTitle" idx="1"/>
          </p:nvPr>
        </p:nvSpPr>
        <p:spPr>
          <a:xfrm>
            <a:off x="399288" y="5392883"/>
            <a:ext cx="11125200" cy="571500"/>
          </a:xfrm>
        </p:spPr>
        <p:txBody>
          <a:bodyPr>
            <a:normAutofit fontScale="92500" lnSpcReduction="10000"/>
          </a:bodyPr>
          <a:lstStyle/>
          <a:p>
            <a:r>
              <a:rPr lang="en-US" dirty="0">
                <a:solidFill>
                  <a:schemeClr val="accent1">
                    <a:lumMod val="20000"/>
                    <a:lumOff val="80000"/>
                  </a:schemeClr>
                </a:solidFill>
              </a:rPr>
              <a:t>CDR Valarie T. Gardner, LCSW, MAC, BCD</a:t>
            </a:r>
          </a:p>
          <a:p>
            <a:r>
              <a:rPr lang="en-US" dirty="0">
                <a:solidFill>
                  <a:schemeClr val="accent1">
                    <a:lumMod val="20000"/>
                    <a:lumOff val="80000"/>
                  </a:schemeClr>
                </a:solidFill>
              </a:rPr>
              <a:t>Deputy WL</a:t>
            </a:r>
          </a:p>
        </p:txBody>
      </p:sp>
      <p:pic>
        <p:nvPicPr>
          <p:cNvPr id="13" name="Picture 12">
            <a:extLst>
              <a:ext uri="{FF2B5EF4-FFF2-40B4-BE49-F238E27FC236}">
                <a16:creationId xmlns:a16="http://schemas.microsoft.com/office/drawing/2014/main" id="{9E765B3A-9CD4-5C0F-A0DC-75366222B561}"/>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5300"/>
                    </a14:imgEffect>
                  </a14:imgLayer>
                </a14:imgProps>
              </a:ext>
            </a:extLst>
          </a:blip>
          <a:stretch>
            <a:fillRect/>
          </a:stretch>
        </p:blipFill>
        <p:spPr>
          <a:xfrm>
            <a:off x="0" y="2046086"/>
            <a:ext cx="12240039" cy="2765827"/>
          </a:xfrm>
          <a:prstGeom prst="rect">
            <a:avLst/>
          </a:prstGeom>
          <a:solidFill>
            <a:schemeClr val="accent5"/>
          </a:solidFill>
        </p:spPr>
      </p:pic>
    </p:spTree>
    <p:extLst>
      <p:ext uri="{BB962C8B-B14F-4D97-AF65-F5344CB8AC3E}">
        <p14:creationId xmlns:p14="http://schemas.microsoft.com/office/powerpoint/2010/main" val="3034687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282460C-0C62-58F6-D011-7DE499022208}"/>
              </a:ext>
            </a:extLst>
          </p:cNvPr>
          <p:cNvPicPr/>
          <p:nvPr/>
        </p:nvPicPr>
        <p:blipFill>
          <a:blip r:embed="rId2">
            <a:extLst>
              <a:ext uri="{28A0092B-C50C-407E-A947-70E740481C1C}">
                <a14:useLocalDpi xmlns:a14="http://schemas.microsoft.com/office/drawing/2010/main" val="0"/>
              </a:ext>
            </a:extLst>
          </a:blip>
          <a:stretch>
            <a:fillRect/>
          </a:stretch>
        </p:blipFill>
        <p:spPr>
          <a:xfrm>
            <a:off x="2234232" y="1791024"/>
            <a:ext cx="7524448" cy="4514086"/>
          </a:xfrm>
          <a:prstGeom prst="rect">
            <a:avLst/>
          </a:prstGeom>
        </p:spPr>
      </p:pic>
      <p:sp>
        <p:nvSpPr>
          <p:cNvPr id="6" name="object 35">
            <a:extLst>
              <a:ext uri="{FF2B5EF4-FFF2-40B4-BE49-F238E27FC236}">
                <a16:creationId xmlns:a16="http://schemas.microsoft.com/office/drawing/2014/main" id="{0C2306F2-5C27-D64B-65F3-CDB281811242}"/>
              </a:ext>
            </a:extLst>
          </p:cNvPr>
          <p:cNvSpPr txBox="1">
            <a:spLocks noGrp="1"/>
          </p:cNvSpPr>
          <p:nvPr>
            <p:ph type="title"/>
          </p:nvPr>
        </p:nvSpPr>
        <p:spPr>
          <a:xfrm>
            <a:off x="1488440" y="894080"/>
            <a:ext cx="9144000" cy="662603"/>
          </a:xfrm>
        </p:spPr>
        <p:txBody>
          <a:bodyPr vert="horz" lIns="91440" tIns="45720" rIns="91440" bIns="45720" rtlCol="0" anchor="b">
            <a:normAutofit fontScale="90000"/>
          </a:bodyPr>
          <a:lstStyle/>
          <a:p>
            <a:pPr marL="12700"/>
            <a:r>
              <a:rPr lang="en-US" b="1" kern="1200" cap="all" baseline="0" dirty="0">
                <a:solidFill>
                  <a:schemeClr val="accent1">
                    <a:lumMod val="20000"/>
                    <a:lumOff val="80000"/>
                  </a:schemeClr>
                </a:solidFill>
                <a:latin typeface="+mj-lt"/>
                <a:ea typeface="+mj-ea"/>
                <a:cs typeface="+mj-cs"/>
              </a:rPr>
              <a:t>WHAT ARE THE OBSTACLES GETTING IN YOUR WAY?</a:t>
            </a:r>
          </a:p>
        </p:txBody>
      </p:sp>
      <p:sp>
        <p:nvSpPr>
          <p:cNvPr id="8" name="object 40">
            <a:extLst>
              <a:ext uri="{FF2B5EF4-FFF2-40B4-BE49-F238E27FC236}">
                <a16:creationId xmlns:a16="http://schemas.microsoft.com/office/drawing/2014/main" id="{CA4C16A9-446C-961A-0DC6-A781ACFFD58F}"/>
              </a:ext>
            </a:extLst>
          </p:cNvPr>
          <p:cNvSpPr txBox="1"/>
          <p:nvPr/>
        </p:nvSpPr>
        <p:spPr>
          <a:xfrm>
            <a:off x="8933497" y="6145130"/>
            <a:ext cx="3397885" cy="319959"/>
          </a:xfrm>
          <a:prstGeom prst="rect">
            <a:avLst/>
          </a:prstGeom>
        </p:spPr>
        <p:txBody>
          <a:bodyPr vert="horz" wrap="square" lIns="0" tIns="12065" rIns="0" bIns="0" rtlCol="0">
            <a:spAutoFit/>
          </a:bodyPr>
          <a:lstStyle/>
          <a:p>
            <a:pPr marL="38100">
              <a:lnSpc>
                <a:spcPct val="100000"/>
              </a:lnSpc>
              <a:spcBef>
                <a:spcPts val="95"/>
              </a:spcBef>
            </a:pPr>
            <a:r>
              <a:rPr sz="1000" i="1" spc="-5" dirty="0">
                <a:solidFill>
                  <a:srgbClr val="094594"/>
                </a:solidFill>
                <a:latin typeface="Arial"/>
                <a:cs typeface="Arial"/>
              </a:rPr>
              <a:t>*</a:t>
            </a:r>
            <a:r>
              <a:rPr sz="1000" i="1" spc="-5" dirty="0" err="1">
                <a:solidFill>
                  <a:srgbClr val="094594"/>
                </a:solidFill>
                <a:latin typeface="Arial"/>
                <a:cs typeface="Arial"/>
              </a:rPr>
              <a:t>Souce:</a:t>
            </a:r>
            <a:r>
              <a:rPr lang="en-US" sz="1000" i="1" spc="-5" dirty="0" err="1">
                <a:solidFill>
                  <a:srgbClr val="094594"/>
                </a:solidFill>
                <a:latin typeface="Arial"/>
                <a:cs typeface="Arial"/>
              </a:rPr>
              <a:t>https</a:t>
            </a:r>
            <a:r>
              <a:rPr lang="en-US" sz="1000" i="1" spc="-5" dirty="0">
                <a:solidFill>
                  <a:srgbClr val="094594"/>
                </a:solidFill>
                <a:latin typeface="Arial"/>
                <a:cs typeface="Arial"/>
              </a:rPr>
              <a:t>://www.online-therapy.com/blog/wp-content/uploads/2014/01/cbt@2x-1.jpg</a:t>
            </a:r>
            <a:endParaRPr sz="1000" dirty="0">
              <a:latin typeface="Arial"/>
              <a:cs typeface="Arial"/>
            </a:endParaRPr>
          </a:p>
        </p:txBody>
      </p:sp>
    </p:spTree>
    <p:extLst>
      <p:ext uri="{BB962C8B-B14F-4D97-AF65-F5344CB8AC3E}">
        <p14:creationId xmlns:p14="http://schemas.microsoft.com/office/powerpoint/2010/main" val="1940477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6">
            <a:extLst>
              <a:ext uri="{FF2B5EF4-FFF2-40B4-BE49-F238E27FC236}">
                <a16:creationId xmlns:a16="http://schemas.microsoft.com/office/drawing/2014/main" id="{69BC46D6-1FFA-072D-174F-C467E5EDAC49}"/>
              </a:ext>
            </a:extLst>
          </p:cNvPr>
          <p:cNvSpPr/>
          <p:nvPr/>
        </p:nvSpPr>
        <p:spPr>
          <a:xfrm>
            <a:off x="512064" y="686714"/>
            <a:ext cx="11135360" cy="5653126"/>
          </a:xfrm>
          <a:custGeom>
            <a:avLst/>
            <a:gdLst/>
            <a:ahLst/>
            <a:cxnLst/>
            <a:rect l="l" t="t" r="r" b="b"/>
            <a:pathLst>
              <a:path w="2672079" h="3587750">
                <a:moveTo>
                  <a:pt x="0" y="3587496"/>
                </a:moveTo>
                <a:lnTo>
                  <a:pt x="2671572" y="3587496"/>
                </a:lnTo>
                <a:lnTo>
                  <a:pt x="2671572" y="0"/>
                </a:lnTo>
                <a:lnTo>
                  <a:pt x="0" y="0"/>
                </a:lnTo>
                <a:lnTo>
                  <a:pt x="0" y="3587496"/>
                </a:lnTo>
                <a:close/>
              </a:path>
            </a:pathLst>
          </a:custGeom>
          <a:solidFill>
            <a:schemeClr val="accent1">
              <a:lumMod val="75000"/>
            </a:schemeClr>
          </a:solidFill>
        </p:spPr>
        <p:txBody>
          <a:bodyPr wrap="square" lIns="0" tIns="0" rIns="0" bIns="0" rtlCol="0"/>
          <a:lstStyle/>
          <a:p>
            <a:endParaRPr>
              <a:solidFill>
                <a:schemeClr val="accent3">
                  <a:lumMod val="20000"/>
                  <a:lumOff val="80000"/>
                </a:schemeClr>
              </a:solidFill>
            </a:endParaRPr>
          </a:p>
        </p:txBody>
      </p:sp>
      <p:sp>
        <p:nvSpPr>
          <p:cNvPr id="8" name="object 35">
            <a:extLst>
              <a:ext uri="{FF2B5EF4-FFF2-40B4-BE49-F238E27FC236}">
                <a16:creationId xmlns:a16="http://schemas.microsoft.com/office/drawing/2014/main" id="{FD47B1C4-D2AD-4035-51A1-0D84A6611B36}"/>
              </a:ext>
            </a:extLst>
          </p:cNvPr>
          <p:cNvSpPr txBox="1">
            <a:spLocks noGrp="1"/>
          </p:cNvSpPr>
          <p:nvPr>
            <p:ph type="title"/>
          </p:nvPr>
        </p:nvSpPr>
        <p:spPr>
          <a:xfrm>
            <a:off x="933551" y="0"/>
            <a:ext cx="10024083" cy="662603"/>
          </a:xfrm>
        </p:spPr>
        <p:txBody>
          <a:bodyPr vert="horz" lIns="91440" tIns="45720" rIns="91440" bIns="45720" rtlCol="0" anchor="b">
            <a:noAutofit/>
          </a:bodyPr>
          <a:lstStyle/>
          <a:p>
            <a:pPr marL="12700"/>
            <a:r>
              <a:rPr lang="en-US" sz="3200" b="1" kern="1200" cap="all" baseline="0" dirty="0">
                <a:latin typeface="Century Gothic" panose="020B0502020202020204" pitchFamily="34" charset="0"/>
              </a:rPr>
              <a:t>WHAT ARE THE OBSTACLES GETTING IN YOUR WAY?</a:t>
            </a:r>
          </a:p>
        </p:txBody>
      </p:sp>
      <p:pic>
        <p:nvPicPr>
          <p:cNvPr id="2" name="Picture 1">
            <a:extLst>
              <a:ext uri="{FF2B5EF4-FFF2-40B4-BE49-F238E27FC236}">
                <a16:creationId xmlns:a16="http://schemas.microsoft.com/office/drawing/2014/main" id="{5BC9F512-445C-6ACB-8E3D-B5D527B4773D}"/>
              </a:ext>
            </a:extLst>
          </p:cNvPr>
          <p:cNvPicPr>
            <a:picLocks noChangeAspect="1"/>
          </p:cNvPicPr>
          <p:nvPr/>
        </p:nvPicPr>
        <p:blipFill>
          <a:blip r:embed="rId2"/>
          <a:stretch>
            <a:fillRect/>
          </a:stretch>
        </p:blipFill>
        <p:spPr>
          <a:xfrm>
            <a:off x="2453938" y="902569"/>
            <a:ext cx="6983308" cy="5268717"/>
          </a:xfrm>
          <a:prstGeom prst="rect">
            <a:avLst/>
          </a:prstGeom>
        </p:spPr>
      </p:pic>
    </p:spTree>
    <p:extLst>
      <p:ext uri="{BB962C8B-B14F-4D97-AF65-F5344CB8AC3E}">
        <p14:creationId xmlns:p14="http://schemas.microsoft.com/office/powerpoint/2010/main" val="702175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6">
            <a:extLst>
              <a:ext uri="{FF2B5EF4-FFF2-40B4-BE49-F238E27FC236}">
                <a16:creationId xmlns:a16="http://schemas.microsoft.com/office/drawing/2014/main" id="{69BC46D6-1FFA-072D-174F-C467E5EDAC49}"/>
              </a:ext>
            </a:extLst>
          </p:cNvPr>
          <p:cNvSpPr/>
          <p:nvPr/>
        </p:nvSpPr>
        <p:spPr>
          <a:xfrm>
            <a:off x="845312" y="662603"/>
            <a:ext cx="10806176" cy="5653126"/>
          </a:xfrm>
          <a:custGeom>
            <a:avLst/>
            <a:gdLst/>
            <a:ahLst/>
            <a:cxnLst/>
            <a:rect l="l" t="t" r="r" b="b"/>
            <a:pathLst>
              <a:path w="2672079" h="3587750">
                <a:moveTo>
                  <a:pt x="0" y="3587496"/>
                </a:moveTo>
                <a:lnTo>
                  <a:pt x="2671572" y="3587496"/>
                </a:lnTo>
                <a:lnTo>
                  <a:pt x="2671572" y="0"/>
                </a:lnTo>
                <a:lnTo>
                  <a:pt x="0" y="0"/>
                </a:lnTo>
                <a:lnTo>
                  <a:pt x="0" y="3587496"/>
                </a:lnTo>
                <a:close/>
              </a:path>
            </a:pathLst>
          </a:custGeom>
          <a:solidFill>
            <a:schemeClr val="accent1">
              <a:lumMod val="75000"/>
            </a:schemeClr>
          </a:solidFill>
        </p:spPr>
        <p:txBody>
          <a:bodyPr wrap="square" lIns="0" tIns="0" rIns="0" bIns="0" rtlCol="0"/>
          <a:lstStyle/>
          <a:p>
            <a:endParaRPr>
              <a:solidFill>
                <a:schemeClr val="accent3">
                  <a:lumMod val="20000"/>
                  <a:lumOff val="80000"/>
                </a:schemeClr>
              </a:solidFill>
            </a:endParaRPr>
          </a:p>
        </p:txBody>
      </p:sp>
      <p:pic>
        <p:nvPicPr>
          <p:cNvPr id="4" name="Picture 3">
            <a:extLst>
              <a:ext uri="{FF2B5EF4-FFF2-40B4-BE49-F238E27FC236}">
                <a16:creationId xmlns:a16="http://schemas.microsoft.com/office/drawing/2014/main" id="{25247271-F663-F87E-C2AC-1B0E571A6973}"/>
              </a:ext>
            </a:extLst>
          </p:cNvPr>
          <p:cNvPicPr>
            <a:picLocks noChangeAspect="1"/>
          </p:cNvPicPr>
          <p:nvPr/>
        </p:nvPicPr>
        <p:blipFill>
          <a:blip r:embed="rId2"/>
          <a:stretch>
            <a:fillRect/>
          </a:stretch>
        </p:blipFill>
        <p:spPr>
          <a:xfrm>
            <a:off x="3129852" y="929332"/>
            <a:ext cx="5932296" cy="5167889"/>
          </a:xfrm>
          <a:prstGeom prst="rect">
            <a:avLst/>
          </a:prstGeom>
        </p:spPr>
      </p:pic>
      <p:sp>
        <p:nvSpPr>
          <p:cNvPr id="8" name="object 35">
            <a:extLst>
              <a:ext uri="{FF2B5EF4-FFF2-40B4-BE49-F238E27FC236}">
                <a16:creationId xmlns:a16="http://schemas.microsoft.com/office/drawing/2014/main" id="{FD47B1C4-D2AD-4035-51A1-0D84A6611B36}"/>
              </a:ext>
            </a:extLst>
          </p:cNvPr>
          <p:cNvSpPr txBox="1">
            <a:spLocks noGrp="1"/>
          </p:cNvSpPr>
          <p:nvPr>
            <p:ph type="title"/>
          </p:nvPr>
        </p:nvSpPr>
        <p:spPr>
          <a:xfrm>
            <a:off x="933551" y="0"/>
            <a:ext cx="10024083" cy="662603"/>
          </a:xfrm>
        </p:spPr>
        <p:txBody>
          <a:bodyPr vert="horz" lIns="91440" tIns="45720" rIns="91440" bIns="45720" rtlCol="0" anchor="b">
            <a:noAutofit/>
          </a:bodyPr>
          <a:lstStyle/>
          <a:p>
            <a:pPr marL="12700"/>
            <a:r>
              <a:rPr lang="en-US" sz="3200" b="1" kern="1200" cap="all" baseline="0" dirty="0">
                <a:latin typeface="Century Gothic" panose="020B0502020202020204" pitchFamily="34" charset="0"/>
              </a:rPr>
              <a:t>WHAT ARE THE OBSTACLES GETTING IN YOUR WAY?</a:t>
            </a:r>
          </a:p>
        </p:txBody>
      </p:sp>
    </p:spTree>
    <p:extLst>
      <p:ext uri="{BB962C8B-B14F-4D97-AF65-F5344CB8AC3E}">
        <p14:creationId xmlns:p14="http://schemas.microsoft.com/office/powerpoint/2010/main" val="357259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6">
            <a:extLst>
              <a:ext uri="{FF2B5EF4-FFF2-40B4-BE49-F238E27FC236}">
                <a16:creationId xmlns:a16="http://schemas.microsoft.com/office/drawing/2014/main" id="{0E76B113-101B-6060-7F0F-3204B69E9201}"/>
              </a:ext>
            </a:extLst>
          </p:cNvPr>
          <p:cNvSpPr/>
          <p:nvPr/>
        </p:nvSpPr>
        <p:spPr>
          <a:xfrm>
            <a:off x="564896" y="780288"/>
            <a:ext cx="11171936" cy="5559552"/>
          </a:xfrm>
          <a:custGeom>
            <a:avLst/>
            <a:gdLst/>
            <a:ahLst/>
            <a:cxnLst/>
            <a:rect l="l" t="t" r="r" b="b"/>
            <a:pathLst>
              <a:path w="2672079" h="3587750">
                <a:moveTo>
                  <a:pt x="0" y="3587496"/>
                </a:moveTo>
                <a:lnTo>
                  <a:pt x="2671572" y="3587496"/>
                </a:lnTo>
                <a:lnTo>
                  <a:pt x="2671572" y="0"/>
                </a:lnTo>
                <a:lnTo>
                  <a:pt x="0" y="0"/>
                </a:lnTo>
                <a:lnTo>
                  <a:pt x="0" y="3587496"/>
                </a:lnTo>
                <a:close/>
              </a:path>
            </a:pathLst>
          </a:custGeom>
          <a:solidFill>
            <a:schemeClr val="accent1">
              <a:lumMod val="75000"/>
            </a:schemeClr>
          </a:solidFill>
        </p:spPr>
        <p:txBody>
          <a:bodyPr wrap="square" lIns="0" tIns="0" rIns="0" bIns="0" rtlCol="0"/>
          <a:lstStyle/>
          <a:p>
            <a:endParaRPr dirty="0">
              <a:solidFill>
                <a:schemeClr val="accent3">
                  <a:lumMod val="20000"/>
                  <a:lumOff val="80000"/>
                </a:schemeClr>
              </a:solidFill>
            </a:endParaRPr>
          </a:p>
        </p:txBody>
      </p:sp>
      <p:sp>
        <p:nvSpPr>
          <p:cNvPr id="2" name="object 35">
            <a:extLst>
              <a:ext uri="{FF2B5EF4-FFF2-40B4-BE49-F238E27FC236}">
                <a16:creationId xmlns:a16="http://schemas.microsoft.com/office/drawing/2014/main" id="{F9323125-D7BC-949E-43B7-7E99F6748E77}"/>
              </a:ext>
            </a:extLst>
          </p:cNvPr>
          <p:cNvSpPr txBox="1">
            <a:spLocks/>
          </p:cNvSpPr>
          <p:nvPr/>
        </p:nvSpPr>
        <p:spPr>
          <a:xfrm>
            <a:off x="856335" y="81777"/>
            <a:ext cx="10024083" cy="662603"/>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a:lstStyle>
          <a:p>
            <a:pPr marL="12700"/>
            <a:r>
              <a:rPr lang="en-US" sz="3200" b="1" dirty="0">
                <a:latin typeface="Century Gothic" panose="020B0502020202020204" pitchFamily="34" charset="0"/>
              </a:rPr>
              <a:t>WHAT ARE THE OBSTACLES GETTING IN YOUR WAY?</a:t>
            </a:r>
          </a:p>
        </p:txBody>
      </p:sp>
      <p:pic>
        <p:nvPicPr>
          <p:cNvPr id="6" name="Picture 5">
            <a:extLst>
              <a:ext uri="{FF2B5EF4-FFF2-40B4-BE49-F238E27FC236}">
                <a16:creationId xmlns:a16="http://schemas.microsoft.com/office/drawing/2014/main" id="{9158A433-594D-C056-2CE1-355154FC6B76}"/>
              </a:ext>
            </a:extLst>
          </p:cNvPr>
          <p:cNvPicPr>
            <a:picLocks noChangeAspect="1"/>
          </p:cNvPicPr>
          <p:nvPr/>
        </p:nvPicPr>
        <p:blipFill>
          <a:blip r:embed="rId2"/>
          <a:stretch>
            <a:fillRect/>
          </a:stretch>
        </p:blipFill>
        <p:spPr>
          <a:xfrm>
            <a:off x="1195605" y="1051284"/>
            <a:ext cx="10024083" cy="5017560"/>
          </a:xfrm>
          <a:prstGeom prst="rect">
            <a:avLst/>
          </a:prstGeom>
        </p:spPr>
      </p:pic>
      <p:sp>
        <p:nvSpPr>
          <p:cNvPr id="7" name="object 40">
            <a:extLst>
              <a:ext uri="{FF2B5EF4-FFF2-40B4-BE49-F238E27FC236}">
                <a16:creationId xmlns:a16="http://schemas.microsoft.com/office/drawing/2014/main" id="{7E9B32EB-FC49-937D-C6DF-C1DECA5D4EF2}"/>
              </a:ext>
            </a:extLst>
          </p:cNvPr>
          <p:cNvSpPr txBox="1"/>
          <p:nvPr/>
        </p:nvSpPr>
        <p:spPr>
          <a:xfrm>
            <a:off x="245363" y="6278850"/>
            <a:ext cx="3397885" cy="166071"/>
          </a:xfrm>
          <a:prstGeom prst="rect">
            <a:avLst/>
          </a:prstGeom>
        </p:spPr>
        <p:txBody>
          <a:bodyPr vert="horz" wrap="square" lIns="0" tIns="12065" rIns="0" bIns="0" rtlCol="0">
            <a:spAutoFit/>
          </a:bodyPr>
          <a:lstStyle/>
          <a:p>
            <a:pPr marL="38100">
              <a:lnSpc>
                <a:spcPct val="100000"/>
              </a:lnSpc>
              <a:spcBef>
                <a:spcPts val="95"/>
              </a:spcBef>
            </a:pPr>
            <a:r>
              <a:rPr sz="1000" i="1" spc="-5" dirty="0">
                <a:solidFill>
                  <a:srgbClr val="094594"/>
                </a:solidFill>
                <a:latin typeface="Arial"/>
                <a:cs typeface="Arial"/>
              </a:rPr>
              <a:t>*</a:t>
            </a:r>
            <a:r>
              <a:rPr sz="1000" i="1" spc="-5" dirty="0" err="1">
                <a:solidFill>
                  <a:srgbClr val="094594"/>
                </a:solidFill>
                <a:latin typeface="Arial"/>
                <a:cs typeface="Arial"/>
              </a:rPr>
              <a:t>Souce:</a:t>
            </a:r>
            <a:r>
              <a:rPr lang="en-US" sz="1000" i="1" spc="-5" dirty="0" err="1">
                <a:solidFill>
                  <a:srgbClr val="094594"/>
                </a:solidFill>
                <a:latin typeface="Arial"/>
                <a:cs typeface="Arial"/>
              </a:rPr>
              <a:t>mindovermood.com</a:t>
            </a:r>
            <a:endParaRPr sz="1000" dirty="0">
              <a:latin typeface="Arial"/>
              <a:cs typeface="Arial"/>
            </a:endParaRPr>
          </a:p>
        </p:txBody>
      </p:sp>
    </p:spTree>
    <p:extLst>
      <p:ext uri="{BB962C8B-B14F-4D97-AF65-F5344CB8AC3E}">
        <p14:creationId xmlns:p14="http://schemas.microsoft.com/office/powerpoint/2010/main" val="16847851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35">
            <a:extLst>
              <a:ext uri="{FF2B5EF4-FFF2-40B4-BE49-F238E27FC236}">
                <a16:creationId xmlns:a16="http://schemas.microsoft.com/office/drawing/2014/main" id="{F9323125-D7BC-949E-43B7-7E99F6748E77}"/>
              </a:ext>
            </a:extLst>
          </p:cNvPr>
          <p:cNvSpPr txBox="1">
            <a:spLocks/>
          </p:cNvSpPr>
          <p:nvPr/>
        </p:nvSpPr>
        <p:spPr>
          <a:xfrm>
            <a:off x="1385272" y="223550"/>
            <a:ext cx="10024083" cy="482380"/>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3400" kern="1200" cap="all" baseline="0">
                <a:solidFill>
                  <a:schemeClr val="accent1">
                    <a:lumMod val="75000"/>
                  </a:schemeClr>
                </a:solidFill>
                <a:latin typeface="+mj-lt"/>
                <a:ea typeface="+mj-ea"/>
                <a:cs typeface="+mj-cs"/>
              </a:defRPr>
            </a:lvl1pPr>
          </a:lstStyle>
          <a:p>
            <a:pPr marL="12700"/>
            <a:r>
              <a:rPr lang="en-US" sz="2800" b="1" dirty="0">
                <a:latin typeface="Century Gothic" panose="020B0502020202020204" pitchFamily="34" charset="0"/>
              </a:rPr>
              <a:t>WHAT ARE THE OBSTACLES GETTING IN YOUR WAY?</a:t>
            </a:r>
          </a:p>
        </p:txBody>
      </p:sp>
      <p:sp>
        <p:nvSpPr>
          <p:cNvPr id="3" name="TextBox 2">
            <a:extLst>
              <a:ext uri="{FF2B5EF4-FFF2-40B4-BE49-F238E27FC236}">
                <a16:creationId xmlns:a16="http://schemas.microsoft.com/office/drawing/2014/main" id="{714C4B1B-9CC3-F2A4-6962-B959779B4C01}"/>
              </a:ext>
            </a:extLst>
          </p:cNvPr>
          <p:cNvSpPr txBox="1"/>
          <p:nvPr/>
        </p:nvSpPr>
        <p:spPr>
          <a:xfrm>
            <a:off x="1385272" y="773197"/>
            <a:ext cx="8610600" cy="584775"/>
          </a:xfrm>
          <a:prstGeom prst="rect">
            <a:avLst/>
          </a:prstGeom>
          <a:noFill/>
        </p:spPr>
        <p:txBody>
          <a:bodyPr wrap="square" rtlCol="0">
            <a:spAutoFit/>
          </a:bodyPr>
          <a:lstStyle/>
          <a:p>
            <a:pPr algn="ctr"/>
            <a:r>
              <a:rPr lang="en-US" sz="3200" b="1" dirty="0">
                <a:solidFill>
                  <a:schemeClr val="accent1">
                    <a:lumMod val="75000"/>
                  </a:schemeClr>
                </a:solidFill>
              </a:rPr>
              <a:t>MULTI-TASKING LEADS TO BRAIN OVERLOAD</a:t>
            </a:r>
          </a:p>
        </p:txBody>
      </p:sp>
      <p:pic>
        <p:nvPicPr>
          <p:cNvPr id="4" name="Picture 3">
            <a:extLst>
              <a:ext uri="{FF2B5EF4-FFF2-40B4-BE49-F238E27FC236}">
                <a16:creationId xmlns:a16="http://schemas.microsoft.com/office/drawing/2014/main" id="{1A239AC0-953A-431F-F317-69D4625CBC5A}"/>
              </a:ext>
            </a:extLst>
          </p:cNvPr>
          <p:cNvPicPr>
            <a:picLocks noChangeAspect="1"/>
          </p:cNvPicPr>
          <p:nvPr/>
        </p:nvPicPr>
        <p:blipFill>
          <a:blip r:embed="rId2">
            <a:duotone>
              <a:prstClr val="black"/>
              <a:schemeClr val="accent1">
                <a:tint val="45000"/>
                <a:satMod val="400000"/>
              </a:schemeClr>
            </a:duotone>
            <a:extLst>
              <a:ext uri="{BEBA8EAE-BF5A-486C-A8C5-ECC9F3942E4B}">
                <a14:imgProps xmlns:a14="http://schemas.microsoft.com/office/drawing/2010/main">
                  <a14:imgLayer r:embed="rId3">
                    <a14:imgEffect>
                      <a14:saturation sat="400000"/>
                    </a14:imgEffect>
                  </a14:imgLayer>
                </a14:imgProps>
              </a:ext>
            </a:extLst>
          </a:blip>
          <a:stretch>
            <a:fillRect/>
          </a:stretch>
        </p:blipFill>
        <p:spPr>
          <a:xfrm>
            <a:off x="394672" y="1357972"/>
            <a:ext cx="11390928" cy="2051851"/>
          </a:xfrm>
          <a:prstGeom prst="rect">
            <a:avLst/>
          </a:prstGeom>
        </p:spPr>
      </p:pic>
      <p:pic>
        <p:nvPicPr>
          <p:cNvPr id="5" name="Picture 4">
            <a:extLst>
              <a:ext uri="{FF2B5EF4-FFF2-40B4-BE49-F238E27FC236}">
                <a16:creationId xmlns:a16="http://schemas.microsoft.com/office/drawing/2014/main" id="{14191B6E-FB5D-80D5-3C5E-20BB6267972B}"/>
              </a:ext>
            </a:extLst>
          </p:cNvPr>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Lst>
          </a:blip>
          <a:stretch>
            <a:fillRect/>
          </a:stretch>
        </p:blipFill>
        <p:spPr>
          <a:xfrm>
            <a:off x="598740" y="3550067"/>
            <a:ext cx="4958780" cy="2819400"/>
          </a:xfrm>
          <a:prstGeom prst="rect">
            <a:avLst/>
          </a:prstGeom>
        </p:spPr>
      </p:pic>
      <p:pic>
        <p:nvPicPr>
          <p:cNvPr id="8" name="Picture 7">
            <a:extLst>
              <a:ext uri="{FF2B5EF4-FFF2-40B4-BE49-F238E27FC236}">
                <a16:creationId xmlns:a16="http://schemas.microsoft.com/office/drawing/2014/main" id="{9336AF06-BB7F-0FB4-0BC9-3E801BDC3D4B}"/>
              </a:ext>
            </a:extLst>
          </p:cNvPr>
          <p:cNvPicPr>
            <a:picLocks noChangeAspect="1"/>
          </p:cNvPicPr>
          <p:nvPr/>
        </p:nvPicPr>
        <p:blipFill>
          <a:blip r:embed="rId6">
            <a:duotone>
              <a:prstClr val="black"/>
              <a:schemeClr val="accent2">
                <a:tint val="45000"/>
                <a:satMod val="400000"/>
              </a:schemeClr>
            </a:duotone>
          </a:blip>
          <a:stretch>
            <a:fillRect/>
          </a:stretch>
        </p:blipFill>
        <p:spPr>
          <a:xfrm>
            <a:off x="5829303" y="3550067"/>
            <a:ext cx="5956297" cy="2984373"/>
          </a:xfrm>
          <a:prstGeom prst="rect">
            <a:avLst/>
          </a:prstGeom>
        </p:spPr>
      </p:pic>
      <p:sp>
        <p:nvSpPr>
          <p:cNvPr id="6" name="object 40">
            <a:extLst>
              <a:ext uri="{FF2B5EF4-FFF2-40B4-BE49-F238E27FC236}">
                <a16:creationId xmlns:a16="http://schemas.microsoft.com/office/drawing/2014/main" id="{81B7FDC2-2A72-267D-0D21-8C6A92B02AB0}"/>
              </a:ext>
            </a:extLst>
          </p:cNvPr>
          <p:cNvSpPr txBox="1"/>
          <p:nvPr/>
        </p:nvSpPr>
        <p:spPr>
          <a:xfrm>
            <a:off x="121204" y="6167264"/>
            <a:ext cx="6276109" cy="404406"/>
          </a:xfrm>
          <a:prstGeom prst="rect">
            <a:avLst/>
          </a:prstGeom>
        </p:spPr>
        <p:txBody>
          <a:bodyPr vert="horz" wrap="square" lIns="0" tIns="12065" rIns="0" bIns="0" rtlCol="0">
            <a:spAutoFit/>
          </a:bodyPr>
          <a:lstStyle/>
          <a:p>
            <a:pPr marL="36830" marR="0">
              <a:lnSpc>
                <a:spcPct val="165000"/>
              </a:lnSpc>
              <a:spcBef>
                <a:spcPts val="95"/>
              </a:spcBef>
              <a:spcAft>
                <a:spcPts val="0"/>
              </a:spcAft>
            </a:pPr>
            <a:r>
              <a:rPr lang="en-US" sz="800" i="1" kern="1200" spc="-5" dirty="0">
                <a:solidFill>
                  <a:schemeClr val="accent1">
                    <a:lumMod val="50000"/>
                  </a:schemeClr>
                </a:solidFill>
                <a:effectLst/>
                <a:latin typeface="Arial" panose="020B0604020202020204" pitchFamily="34" charset="0"/>
                <a:ea typeface="Times New Roman" panose="02020603050405020304" pitchFamily="18" charset="0"/>
              </a:rPr>
              <a:t>Source: http://pivotchange.com/negative-impact-of-multitasking-1024x438small/</a:t>
            </a:r>
            <a:endParaRPr lang="en-US" sz="800" dirty="0">
              <a:solidFill>
                <a:schemeClr val="accent1">
                  <a:lumMod val="50000"/>
                </a:schemeClr>
              </a:solidFill>
              <a:effectLst/>
              <a:latin typeface="Times New Roman" panose="02020603050405020304" pitchFamily="18" charset="0"/>
              <a:ea typeface="Times New Roman" panose="02020603050405020304" pitchFamily="18" charset="0"/>
            </a:endParaRPr>
          </a:p>
          <a:p>
            <a:pPr marL="36830" marR="0">
              <a:lnSpc>
                <a:spcPct val="165000"/>
              </a:lnSpc>
              <a:spcBef>
                <a:spcPts val="95"/>
              </a:spcBef>
              <a:spcAft>
                <a:spcPts val="0"/>
              </a:spcAft>
            </a:pPr>
            <a:r>
              <a:rPr lang="en-US" sz="800" i="1" kern="1200" spc="-5" dirty="0">
                <a:solidFill>
                  <a:schemeClr val="accent1">
                    <a:lumMod val="50000"/>
                  </a:schemeClr>
                </a:solidFill>
                <a:effectLst/>
                <a:latin typeface="Arial" panose="020B0604020202020204" pitchFamily="34" charset="0"/>
                <a:ea typeface="Times New Roman" panose="02020603050405020304" pitchFamily="18" charset="0"/>
              </a:rPr>
              <a:t>Source: https://www.weforum.org/agenda/2018/09/the-science-of-multitasking-and-why-you-should-doodle-in-class</a:t>
            </a:r>
            <a:endParaRPr lang="en-US" sz="800" dirty="0">
              <a:solidFill>
                <a:schemeClr val="accent1">
                  <a:lumMod val="50000"/>
                </a:schemeClr>
              </a:solidFill>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4019947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6">
            <a:extLst>
              <a:ext uri="{FF2B5EF4-FFF2-40B4-BE49-F238E27FC236}">
                <a16:creationId xmlns:a16="http://schemas.microsoft.com/office/drawing/2014/main" id="{69BC46D6-1FFA-072D-174F-C467E5EDAC49}"/>
              </a:ext>
            </a:extLst>
          </p:cNvPr>
          <p:cNvSpPr/>
          <p:nvPr/>
        </p:nvSpPr>
        <p:spPr>
          <a:xfrm>
            <a:off x="1320800" y="560730"/>
            <a:ext cx="9664192" cy="5653126"/>
          </a:xfrm>
          <a:custGeom>
            <a:avLst/>
            <a:gdLst/>
            <a:ahLst/>
            <a:cxnLst/>
            <a:rect l="l" t="t" r="r" b="b"/>
            <a:pathLst>
              <a:path w="2672079" h="3587750">
                <a:moveTo>
                  <a:pt x="0" y="3587496"/>
                </a:moveTo>
                <a:lnTo>
                  <a:pt x="2671572" y="3587496"/>
                </a:lnTo>
                <a:lnTo>
                  <a:pt x="2671572" y="0"/>
                </a:lnTo>
                <a:lnTo>
                  <a:pt x="0" y="0"/>
                </a:lnTo>
                <a:lnTo>
                  <a:pt x="0" y="3587496"/>
                </a:lnTo>
                <a:close/>
              </a:path>
            </a:pathLst>
          </a:custGeom>
          <a:solidFill>
            <a:schemeClr val="accent1">
              <a:lumMod val="75000"/>
            </a:schemeClr>
          </a:solidFill>
        </p:spPr>
        <p:txBody>
          <a:bodyPr wrap="square" lIns="0" tIns="0" rIns="0" bIns="0" rtlCol="0"/>
          <a:lstStyle/>
          <a:p>
            <a:endParaRPr>
              <a:solidFill>
                <a:schemeClr val="accent3">
                  <a:lumMod val="20000"/>
                  <a:lumOff val="80000"/>
                </a:schemeClr>
              </a:solidFill>
            </a:endParaRPr>
          </a:p>
        </p:txBody>
      </p:sp>
      <p:sp>
        <p:nvSpPr>
          <p:cNvPr id="8" name="Title 8">
            <a:extLst>
              <a:ext uri="{FF2B5EF4-FFF2-40B4-BE49-F238E27FC236}">
                <a16:creationId xmlns:a16="http://schemas.microsoft.com/office/drawing/2014/main" id="{47A4558A-21C6-AB23-A998-88F231ACAFBD}"/>
              </a:ext>
            </a:extLst>
          </p:cNvPr>
          <p:cNvSpPr txBox="1">
            <a:spLocks/>
          </p:cNvSpPr>
          <p:nvPr/>
        </p:nvSpPr>
        <p:spPr>
          <a:xfrm>
            <a:off x="2437562" y="910159"/>
            <a:ext cx="7316876" cy="492443"/>
          </a:xfrm>
          <a:prstGeom prst="rect">
            <a:avLst/>
          </a:prstGeom>
        </p:spPr>
        <p:txBody>
          <a:bodyPr wrap="square" lIns="0" tIns="0" rIns="0" bIns="0">
            <a:spAutoFit/>
          </a:bodyPr>
          <a:lstStyle>
            <a:lvl1pPr>
              <a:defRPr sz="3200" b="1" i="0" u="heavy">
                <a:solidFill>
                  <a:srgbClr val="0099D7"/>
                </a:solidFill>
                <a:latin typeface="Arial"/>
                <a:ea typeface="+mj-ea"/>
                <a:cs typeface="Arial"/>
              </a:defRPr>
            </a:lvl1pPr>
          </a:lstStyle>
          <a:p>
            <a:r>
              <a:rPr lang="en-US" kern="0" dirty="0">
                <a:solidFill>
                  <a:schemeClr val="bg1"/>
                </a:solidFill>
              </a:rPr>
              <a:t>Change…it’s never to late!</a:t>
            </a:r>
          </a:p>
        </p:txBody>
      </p:sp>
      <p:pic>
        <p:nvPicPr>
          <p:cNvPr id="9" name="Picture 8">
            <a:extLst>
              <a:ext uri="{FF2B5EF4-FFF2-40B4-BE49-F238E27FC236}">
                <a16:creationId xmlns:a16="http://schemas.microsoft.com/office/drawing/2014/main" id="{62E514D3-400D-9D08-6E17-E04C33DDEE58}"/>
              </a:ext>
            </a:extLst>
          </p:cNvPr>
          <p:cNvPicPr>
            <a:picLocks noChangeAspect="1"/>
          </p:cNvPicPr>
          <p:nvPr/>
        </p:nvPicPr>
        <p:blipFill>
          <a:blip r:embed="rId2"/>
          <a:stretch>
            <a:fillRect/>
          </a:stretch>
        </p:blipFill>
        <p:spPr>
          <a:xfrm>
            <a:off x="4693984" y="1752031"/>
            <a:ext cx="3410836" cy="1851742"/>
          </a:xfrm>
          <a:prstGeom prst="rect">
            <a:avLst/>
          </a:prstGeom>
        </p:spPr>
      </p:pic>
      <p:sp>
        <p:nvSpPr>
          <p:cNvPr id="10" name="Text Placeholder 7">
            <a:extLst>
              <a:ext uri="{FF2B5EF4-FFF2-40B4-BE49-F238E27FC236}">
                <a16:creationId xmlns:a16="http://schemas.microsoft.com/office/drawing/2014/main" id="{C8B22535-A2D7-0AD8-BA5E-DCFB9B3B5E63}"/>
              </a:ext>
            </a:extLst>
          </p:cNvPr>
          <p:cNvSpPr txBox="1">
            <a:spLocks/>
          </p:cNvSpPr>
          <p:nvPr/>
        </p:nvSpPr>
        <p:spPr>
          <a:xfrm>
            <a:off x="2358136" y="3953202"/>
            <a:ext cx="8001000" cy="1577258"/>
          </a:xfrm>
          <a:prstGeom prst="rect">
            <a:avLst/>
          </a:prstGeom>
        </p:spPr>
        <p:txBody>
          <a:bodyPr wrap="square" lIns="0" tIns="0" rIns="0" bIns="0">
            <a:noAutofit/>
          </a:bodyPr>
          <a:lstStyle>
            <a:lvl1pPr marL="0">
              <a:defRPr sz="3200" b="1" i="0" u="heavy">
                <a:solidFill>
                  <a:srgbClr val="094594"/>
                </a:solidFill>
                <a:latin typeface="Arial"/>
                <a:ea typeface="+mn-ea"/>
                <a:cs typeface="Arial"/>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r>
              <a:rPr lang="en-US" sz="2800" kern="0" dirty="0">
                <a:solidFill>
                  <a:schemeClr val="bg1"/>
                </a:solidFill>
                <a:latin typeface="Garamond" panose="02020404030301010803" pitchFamily="18" charset="0"/>
              </a:rPr>
              <a:t>Neuroplasticity: The brain's ability to reorganize itself by forming new neural connections throughout life.</a:t>
            </a:r>
          </a:p>
          <a:p>
            <a:endParaRPr lang="en-US" sz="1400" kern="0" dirty="0">
              <a:solidFill>
                <a:schemeClr val="bg1"/>
              </a:solidFill>
            </a:endParaRPr>
          </a:p>
          <a:p>
            <a:endParaRPr lang="en-US" sz="1400" kern="0" dirty="0">
              <a:solidFill>
                <a:schemeClr val="bg1"/>
              </a:solidFill>
            </a:endParaRPr>
          </a:p>
          <a:p>
            <a:r>
              <a:rPr lang="en-US" sz="1600" kern="0" dirty="0">
                <a:solidFill>
                  <a:schemeClr val="bg1"/>
                </a:solidFill>
              </a:rPr>
              <a:t>https://www.youtube.com/watch?v=ELpfYCZa87g</a:t>
            </a:r>
          </a:p>
          <a:p>
            <a:endParaRPr lang="en-US" sz="1400" kern="0" dirty="0">
              <a:solidFill>
                <a:schemeClr val="bg1"/>
              </a:solidFill>
            </a:endParaRPr>
          </a:p>
        </p:txBody>
      </p:sp>
      <p:sp>
        <p:nvSpPr>
          <p:cNvPr id="11" name="object 28">
            <a:extLst>
              <a:ext uri="{FF2B5EF4-FFF2-40B4-BE49-F238E27FC236}">
                <a16:creationId xmlns:a16="http://schemas.microsoft.com/office/drawing/2014/main" id="{84BD802B-3F6D-5C08-E493-24A998E20198}"/>
              </a:ext>
            </a:extLst>
          </p:cNvPr>
          <p:cNvSpPr txBox="1">
            <a:spLocks noGrp="1"/>
          </p:cNvSpPr>
          <p:nvPr>
            <p:ph type="title"/>
          </p:nvPr>
        </p:nvSpPr>
        <p:spPr>
          <a:xfrm>
            <a:off x="1991360" y="55463"/>
            <a:ext cx="8594740" cy="505267"/>
          </a:xfrm>
          <a:prstGeom prst="rect">
            <a:avLst/>
          </a:prstGeom>
        </p:spPr>
        <p:txBody>
          <a:bodyPr vert="horz" wrap="square" lIns="0" tIns="12700" rIns="0" bIns="0" rtlCol="0">
            <a:spAutoFit/>
          </a:bodyPr>
          <a:lstStyle/>
          <a:p>
            <a:pPr marL="12700" algn="ctr">
              <a:lnSpc>
                <a:spcPct val="100000"/>
              </a:lnSpc>
              <a:spcBef>
                <a:spcPts val="100"/>
              </a:spcBef>
            </a:pPr>
            <a:r>
              <a:rPr lang="en-US" sz="3200" dirty="0"/>
              <a:t>WHAT IS YOUR ACTION PLAN</a:t>
            </a:r>
            <a:r>
              <a:rPr sz="3200" dirty="0"/>
              <a:t>?</a:t>
            </a:r>
          </a:p>
        </p:txBody>
      </p:sp>
    </p:spTree>
    <p:extLst>
      <p:ext uri="{BB962C8B-B14F-4D97-AF65-F5344CB8AC3E}">
        <p14:creationId xmlns:p14="http://schemas.microsoft.com/office/powerpoint/2010/main" val="3078986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6">
            <a:extLst>
              <a:ext uri="{FF2B5EF4-FFF2-40B4-BE49-F238E27FC236}">
                <a16:creationId xmlns:a16="http://schemas.microsoft.com/office/drawing/2014/main" id="{69BC46D6-1FFA-072D-174F-C467E5EDAC49}"/>
              </a:ext>
            </a:extLst>
          </p:cNvPr>
          <p:cNvSpPr/>
          <p:nvPr/>
        </p:nvSpPr>
        <p:spPr>
          <a:xfrm>
            <a:off x="930656" y="686714"/>
            <a:ext cx="10432288" cy="5653126"/>
          </a:xfrm>
          <a:custGeom>
            <a:avLst/>
            <a:gdLst/>
            <a:ahLst/>
            <a:cxnLst/>
            <a:rect l="l" t="t" r="r" b="b"/>
            <a:pathLst>
              <a:path w="2672079" h="3587750">
                <a:moveTo>
                  <a:pt x="0" y="3587496"/>
                </a:moveTo>
                <a:lnTo>
                  <a:pt x="2671572" y="3587496"/>
                </a:lnTo>
                <a:lnTo>
                  <a:pt x="2671572" y="0"/>
                </a:lnTo>
                <a:lnTo>
                  <a:pt x="0" y="0"/>
                </a:lnTo>
                <a:lnTo>
                  <a:pt x="0" y="3587496"/>
                </a:lnTo>
                <a:close/>
              </a:path>
            </a:pathLst>
          </a:custGeom>
          <a:solidFill>
            <a:schemeClr val="accent1">
              <a:lumMod val="75000"/>
            </a:schemeClr>
          </a:solidFill>
        </p:spPr>
        <p:txBody>
          <a:bodyPr wrap="square" lIns="0" tIns="0" rIns="0" bIns="0" rtlCol="0"/>
          <a:lstStyle/>
          <a:p>
            <a:endParaRPr>
              <a:solidFill>
                <a:schemeClr val="accent3">
                  <a:lumMod val="20000"/>
                  <a:lumOff val="80000"/>
                </a:schemeClr>
              </a:solidFill>
            </a:endParaRPr>
          </a:p>
        </p:txBody>
      </p:sp>
      <p:sp>
        <p:nvSpPr>
          <p:cNvPr id="11" name="object 28">
            <a:extLst>
              <a:ext uri="{FF2B5EF4-FFF2-40B4-BE49-F238E27FC236}">
                <a16:creationId xmlns:a16="http://schemas.microsoft.com/office/drawing/2014/main" id="{84BD802B-3F6D-5C08-E493-24A998E20198}"/>
              </a:ext>
            </a:extLst>
          </p:cNvPr>
          <p:cNvSpPr txBox="1">
            <a:spLocks noGrp="1"/>
          </p:cNvSpPr>
          <p:nvPr>
            <p:ph type="title"/>
          </p:nvPr>
        </p:nvSpPr>
        <p:spPr>
          <a:xfrm>
            <a:off x="1991360" y="55463"/>
            <a:ext cx="8594740" cy="505267"/>
          </a:xfrm>
          <a:prstGeom prst="rect">
            <a:avLst/>
          </a:prstGeom>
        </p:spPr>
        <p:txBody>
          <a:bodyPr vert="horz" wrap="square" lIns="0" tIns="12700" rIns="0" bIns="0" rtlCol="0">
            <a:spAutoFit/>
          </a:bodyPr>
          <a:lstStyle/>
          <a:p>
            <a:pPr marL="12700" algn="ctr">
              <a:lnSpc>
                <a:spcPct val="100000"/>
              </a:lnSpc>
              <a:spcBef>
                <a:spcPts val="100"/>
              </a:spcBef>
            </a:pPr>
            <a:r>
              <a:rPr lang="en-US" sz="3200" dirty="0"/>
              <a:t>WHAT IS YOUR ACTION PLAN</a:t>
            </a:r>
            <a:r>
              <a:rPr sz="3200" dirty="0"/>
              <a:t>?</a:t>
            </a:r>
          </a:p>
        </p:txBody>
      </p:sp>
      <p:sp>
        <p:nvSpPr>
          <p:cNvPr id="2" name="TextBox 1">
            <a:extLst>
              <a:ext uri="{FF2B5EF4-FFF2-40B4-BE49-F238E27FC236}">
                <a16:creationId xmlns:a16="http://schemas.microsoft.com/office/drawing/2014/main" id="{BE2CD219-7045-A0C0-014F-AA87581BD8F9}"/>
              </a:ext>
            </a:extLst>
          </p:cNvPr>
          <p:cNvSpPr txBox="1"/>
          <p:nvPr/>
        </p:nvSpPr>
        <p:spPr>
          <a:xfrm>
            <a:off x="2055220" y="1005840"/>
            <a:ext cx="8251845" cy="646331"/>
          </a:xfrm>
          <a:prstGeom prst="rect">
            <a:avLst/>
          </a:prstGeom>
          <a:noFill/>
        </p:spPr>
        <p:txBody>
          <a:bodyPr wrap="square" rtlCol="0">
            <a:spAutoFit/>
          </a:bodyPr>
          <a:lstStyle/>
          <a:p>
            <a:r>
              <a:rPr lang="en-US" sz="3600" b="1" u="sng" dirty="0">
                <a:solidFill>
                  <a:schemeClr val="bg1"/>
                </a:solidFill>
              </a:rPr>
              <a:t>Neuroplasticity – Habit Formation</a:t>
            </a:r>
          </a:p>
        </p:txBody>
      </p:sp>
      <p:sp>
        <p:nvSpPr>
          <p:cNvPr id="3" name="Rectangle 2">
            <a:extLst>
              <a:ext uri="{FF2B5EF4-FFF2-40B4-BE49-F238E27FC236}">
                <a16:creationId xmlns:a16="http://schemas.microsoft.com/office/drawing/2014/main" id="{07A5EAAF-E844-9D89-090B-1E6AA5B7FD83}"/>
              </a:ext>
            </a:extLst>
          </p:cNvPr>
          <p:cNvSpPr/>
          <p:nvPr/>
        </p:nvSpPr>
        <p:spPr>
          <a:xfrm>
            <a:off x="1868276" y="1866421"/>
            <a:ext cx="8251845" cy="3416320"/>
          </a:xfrm>
          <a:prstGeom prst="rect">
            <a:avLst/>
          </a:prstGeom>
        </p:spPr>
        <p:txBody>
          <a:bodyPr wrap="square">
            <a:spAutoFit/>
          </a:bodyPr>
          <a:lstStyle/>
          <a:p>
            <a:pPr marL="342900" indent="-342900">
              <a:buFont typeface="Arial" panose="020B0604020202020204" pitchFamily="34" charset="0"/>
              <a:buChar char="•"/>
            </a:pPr>
            <a:r>
              <a:rPr lang="en-US" sz="2400" b="1" dirty="0">
                <a:solidFill>
                  <a:schemeClr val="bg1"/>
                </a:solidFill>
                <a:latin typeface="Garamond" panose="02020404030301010803" pitchFamily="18" charset="0"/>
              </a:rPr>
              <a:t>In previous generations, people often believed that the neural connections of the brain were fixed by a certain age.</a:t>
            </a:r>
          </a:p>
          <a:p>
            <a:endParaRPr lang="en-US" sz="2400" b="1" dirty="0">
              <a:solidFill>
                <a:schemeClr val="bg1"/>
              </a:solidFill>
              <a:latin typeface="Garamond" panose="02020404030301010803" pitchFamily="18" charset="0"/>
            </a:endParaRPr>
          </a:p>
          <a:p>
            <a:pPr marL="342900" indent="-342900">
              <a:buFont typeface="Arial" panose="020B0604020202020204" pitchFamily="34" charset="0"/>
              <a:buChar char="•"/>
            </a:pPr>
            <a:r>
              <a:rPr lang="en-US" sz="2400" b="1" dirty="0">
                <a:solidFill>
                  <a:schemeClr val="bg1"/>
                </a:solidFill>
                <a:latin typeface="Garamond" panose="02020404030301010803" pitchFamily="18" charset="0"/>
              </a:rPr>
              <a:t>We now know that the brain continues to develop and rewire itself throughout life and that experience can change the brain’s structure and functioning.</a:t>
            </a:r>
          </a:p>
          <a:p>
            <a:pPr marL="342900" indent="-342900">
              <a:buFont typeface="Arial" panose="020B0604020202020204" pitchFamily="34" charset="0"/>
              <a:buChar char="•"/>
            </a:pPr>
            <a:endParaRPr lang="en-US" sz="2400" b="1" dirty="0">
              <a:solidFill>
                <a:schemeClr val="bg1"/>
              </a:solidFill>
              <a:latin typeface="Garamond" panose="02020404030301010803" pitchFamily="18" charset="0"/>
            </a:endParaRPr>
          </a:p>
          <a:p>
            <a:pPr marL="342900" indent="-342900">
              <a:buFont typeface="Arial" panose="020B0604020202020204" pitchFamily="34" charset="0"/>
              <a:buChar char="•"/>
            </a:pPr>
            <a:r>
              <a:rPr lang="en-US" sz="2400" b="1" dirty="0">
                <a:solidFill>
                  <a:schemeClr val="bg1"/>
                </a:solidFill>
                <a:latin typeface="Garamond" panose="02020404030301010803" pitchFamily="18" charset="0"/>
              </a:rPr>
              <a:t>The ability to learn </a:t>
            </a:r>
            <a:r>
              <a:rPr lang="en-US" sz="2400" b="1" u="sng" dirty="0">
                <a:solidFill>
                  <a:schemeClr val="bg1"/>
                </a:solidFill>
                <a:latin typeface="Garamond" panose="02020404030301010803" pitchFamily="18" charset="0"/>
              </a:rPr>
              <a:t>new coping skills and habits </a:t>
            </a:r>
            <a:r>
              <a:rPr lang="en-US" sz="2400" b="1" dirty="0">
                <a:solidFill>
                  <a:schemeClr val="bg1"/>
                </a:solidFill>
                <a:latin typeface="Garamond" panose="02020404030301010803" pitchFamily="18" charset="0"/>
              </a:rPr>
              <a:t>is an important part of neuroplasticity. (30-60 times to practice)</a:t>
            </a:r>
          </a:p>
        </p:txBody>
      </p:sp>
    </p:spTree>
    <p:extLst>
      <p:ext uri="{BB962C8B-B14F-4D97-AF65-F5344CB8AC3E}">
        <p14:creationId xmlns:p14="http://schemas.microsoft.com/office/powerpoint/2010/main" val="3874385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32">
            <a:extLst>
              <a:ext uri="{FF2B5EF4-FFF2-40B4-BE49-F238E27FC236}">
                <a16:creationId xmlns:a16="http://schemas.microsoft.com/office/drawing/2014/main" id="{CFD0EC7E-F368-01D7-AB17-C3CED46F0BD6}"/>
              </a:ext>
            </a:extLst>
          </p:cNvPr>
          <p:cNvSpPr/>
          <p:nvPr/>
        </p:nvSpPr>
        <p:spPr>
          <a:xfrm>
            <a:off x="8788185" y="2245825"/>
            <a:ext cx="2673350" cy="3637915"/>
          </a:xfrm>
          <a:custGeom>
            <a:avLst/>
            <a:gdLst/>
            <a:ahLst/>
            <a:cxnLst/>
            <a:rect l="l" t="t" r="r" b="b"/>
            <a:pathLst>
              <a:path w="2673350" h="3637915">
                <a:moveTo>
                  <a:pt x="0" y="3637788"/>
                </a:moveTo>
                <a:lnTo>
                  <a:pt x="2673096" y="3637788"/>
                </a:lnTo>
                <a:lnTo>
                  <a:pt x="2673096" y="0"/>
                </a:lnTo>
                <a:lnTo>
                  <a:pt x="0" y="0"/>
                </a:lnTo>
                <a:lnTo>
                  <a:pt x="0" y="3637788"/>
                </a:lnTo>
                <a:close/>
              </a:path>
            </a:pathLst>
          </a:custGeom>
          <a:solidFill>
            <a:srgbClr val="0C51AC"/>
          </a:solidFill>
        </p:spPr>
        <p:txBody>
          <a:bodyPr wrap="square" lIns="0" tIns="0" rIns="0" bIns="0" rtlCol="0"/>
          <a:lstStyle/>
          <a:p>
            <a:endParaRPr dirty="0"/>
          </a:p>
        </p:txBody>
      </p:sp>
      <p:sp>
        <p:nvSpPr>
          <p:cNvPr id="6" name="object 28">
            <a:extLst>
              <a:ext uri="{FF2B5EF4-FFF2-40B4-BE49-F238E27FC236}">
                <a16:creationId xmlns:a16="http://schemas.microsoft.com/office/drawing/2014/main" id="{60359245-9346-2995-AC4D-2C629243B8DC}"/>
              </a:ext>
            </a:extLst>
          </p:cNvPr>
          <p:cNvSpPr txBox="1">
            <a:spLocks noGrp="1"/>
          </p:cNvSpPr>
          <p:nvPr>
            <p:ph type="title"/>
          </p:nvPr>
        </p:nvSpPr>
        <p:spPr>
          <a:xfrm>
            <a:off x="1670304" y="585323"/>
            <a:ext cx="8594740" cy="505267"/>
          </a:xfrm>
          <a:prstGeom prst="rect">
            <a:avLst/>
          </a:prstGeom>
        </p:spPr>
        <p:txBody>
          <a:bodyPr vert="horz" wrap="square" lIns="0" tIns="12700" rIns="0" bIns="0" rtlCol="0">
            <a:spAutoFit/>
          </a:bodyPr>
          <a:lstStyle/>
          <a:p>
            <a:pPr marL="12700" algn="ctr">
              <a:lnSpc>
                <a:spcPct val="100000"/>
              </a:lnSpc>
              <a:spcBef>
                <a:spcPts val="100"/>
              </a:spcBef>
            </a:pPr>
            <a:r>
              <a:rPr lang="en-US" sz="3200" dirty="0">
                <a:solidFill>
                  <a:schemeClr val="accent1">
                    <a:lumMod val="20000"/>
                    <a:lumOff val="80000"/>
                  </a:schemeClr>
                </a:solidFill>
              </a:rPr>
              <a:t>WHAT IS YOUR ACTION PLAN</a:t>
            </a:r>
            <a:r>
              <a:rPr sz="3200" dirty="0">
                <a:solidFill>
                  <a:schemeClr val="accent1">
                    <a:lumMod val="20000"/>
                    <a:lumOff val="80000"/>
                  </a:schemeClr>
                </a:solidFill>
              </a:rPr>
              <a:t>?</a:t>
            </a:r>
          </a:p>
        </p:txBody>
      </p:sp>
      <p:sp>
        <p:nvSpPr>
          <p:cNvPr id="7" name="object 34">
            <a:extLst>
              <a:ext uri="{FF2B5EF4-FFF2-40B4-BE49-F238E27FC236}">
                <a16:creationId xmlns:a16="http://schemas.microsoft.com/office/drawing/2014/main" id="{E8E7B51B-106A-6D04-CF62-BB140DA31ADC}"/>
              </a:ext>
            </a:extLst>
          </p:cNvPr>
          <p:cNvSpPr/>
          <p:nvPr/>
        </p:nvSpPr>
        <p:spPr>
          <a:xfrm>
            <a:off x="609600" y="1074109"/>
            <a:ext cx="8662571" cy="955746"/>
          </a:xfrm>
          <a:custGeom>
            <a:avLst/>
            <a:gdLst/>
            <a:ahLst/>
            <a:cxnLst/>
            <a:rect l="l" t="t" r="r" b="b"/>
            <a:pathLst>
              <a:path w="8737600" h="727075">
                <a:moveTo>
                  <a:pt x="0" y="726948"/>
                </a:moveTo>
                <a:lnTo>
                  <a:pt x="8737092" y="726948"/>
                </a:lnTo>
                <a:lnTo>
                  <a:pt x="8737092" y="0"/>
                </a:lnTo>
                <a:lnTo>
                  <a:pt x="0" y="0"/>
                </a:lnTo>
                <a:lnTo>
                  <a:pt x="0" y="726948"/>
                </a:lnTo>
                <a:close/>
              </a:path>
            </a:pathLst>
          </a:custGeom>
          <a:solidFill>
            <a:schemeClr val="accent3">
              <a:lumMod val="75000"/>
            </a:schemeClr>
          </a:solidFill>
        </p:spPr>
        <p:txBody>
          <a:bodyPr wrap="square" lIns="0" tIns="0" rIns="0" bIns="0" rtlCol="0"/>
          <a:lstStyle/>
          <a:p>
            <a:r>
              <a:rPr lang="en-US" sz="4000" b="1" i="1" spc="-5" dirty="0">
                <a:solidFill>
                  <a:srgbClr val="FFFFFF"/>
                </a:solidFill>
                <a:latin typeface="Arial"/>
                <a:cs typeface="Arial"/>
              </a:rPr>
              <a:t>Decrease Brain Overload:</a:t>
            </a:r>
            <a:endParaRPr lang="en-US" sz="4000" b="1" dirty="0">
              <a:latin typeface="Arial"/>
              <a:cs typeface="Arial"/>
            </a:endParaRPr>
          </a:p>
          <a:p>
            <a:endParaRPr dirty="0"/>
          </a:p>
        </p:txBody>
      </p:sp>
      <p:sp>
        <p:nvSpPr>
          <p:cNvPr id="8" name="object 24">
            <a:extLst>
              <a:ext uri="{FF2B5EF4-FFF2-40B4-BE49-F238E27FC236}">
                <a16:creationId xmlns:a16="http://schemas.microsoft.com/office/drawing/2014/main" id="{35CB70F1-6E0C-58F7-12ED-D80C98C79819}"/>
              </a:ext>
            </a:extLst>
          </p:cNvPr>
          <p:cNvSpPr/>
          <p:nvPr/>
        </p:nvSpPr>
        <p:spPr>
          <a:xfrm>
            <a:off x="609600" y="2133600"/>
            <a:ext cx="2672080" cy="3637915"/>
          </a:xfrm>
          <a:custGeom>
            <a:avLst/>
            <a:gdLst/>
            <a:ahLst/>
            <a:cxnLst/>
            <a:rect l="l" t="t" r="r" b="b"/>
            <a:pathLst>
              <a:path w="2672079" h="3637915">
                <a:moveTo>
                  <a:pt x="0" y="3637788"/>
                </a:moveTo>
                <a:lnTo>
                  <a:pt x="2671572" y="3637788"/>
                </a:lnTo>
                <a:lnTo>
                  <a:pt x="2671572" y="0"/>
                </a:lnTo>
                <a:lnTo>
                  <a:pt x="0" y="0"/>
                </a:lnTo>
                <a:lnTo>
                  <a:pt x="0" y="3637788"/>
                </a:lnTo>
                <a:close/>
              </a:path>
            </a:pathLst>
          </a:custGeom>
          <a:solidFill>
            <a:srgbClr val="0C51AC"/>
          </a:solidFill>
        </p:spPr>
        <p:txBody>
          <a:bodyPr wrap="square" lIns="0" tIns="0" rIns="0" bIns="0" rtlCol="0"/>
          <a:lstStyle/>
          <a:p>
            <a:endParaRPr/>
          </a:p>
        </p:txBody>
      </p:sp>
      <p:sp>
        <p:nvSpPr>
          <p:cNvPr id="9" name="object 28">
            <a:extLst>
              <a:ext uri="{FF2B5EF4-FFF2-40B4-BE49-F238E27FC236}">
                <a16:creationId xmlns:a16="http://schemas.microsoft.com/office/drawing/2014/main" id="{8D2F7FF8-8DAF-5C8D-B0D2-26ACA5A42A8B}"/>
              </a:ext>
            </a:extLst>
          </p:cNvPr>
          <p:cNvSpPr/>
          <p:nvPr/>
        </p:nvSpPr>
        <p:spPr>
          <a:xfrm>
            <a:off x="4698257" y="2174171"/>
            <a:ext cx="2673350" cy="3637915"/>
          </a:xfrm>
          <a:custGeom>
            <a:avLst/>
            <a:gdLst/>
            <a:ahLst/>
            <a:cxnLst/>
            <a:rect l="l" t="t" r="r" b="b"/>
            <a:pathLst>
              <a:path w="2673350" h="3637915">
                <a:moveTo>
                  <a:pt x="0" y="3637788"/>
                </a:moveTo>
                <a:lnTo>
                  <a:pt x="2673096" y="3637788"/>
                </a:lnTo>
                <a:lnTo>
                  <a:pt x="2673096" y="0"/>
                </a:lnTo>
                <a:lnTo>
                  <a:pt x="0" y="0"/>
                </a:lnTo>
                <a:lnTo>
                  <a:pt x="0" y="3637788"/>
                </a:lnTo>
                <a:close/>
              </a:path>
            </a:pathLst>
          </a:custGeom>
          <a:solidFill>
            <a:srgbClr val="0C51AC"/>
          </a:solidFill>
        </p:spPr>
        <p:txBody>
          <a:bodyPr wrap="square" lIns="0" tIns="0" rIns="0" bIns="0" rtlCol="0"/>
          <a:lstStyle/>
          <a:p>
            <a:endParaRPr/>
          </a:p>
        </p:txBody>
      </p:sp>
      <p:pic>
        <p:nvPicPr>
          <p:cNvPr id="10" name="Picture 9">
            <a:extLst>
              <a:ext uri="{FF2B5EF4-FFF2-40B4-BE49-F238E27FC236}">
                <a16:creationId xmlns:a16="http://schemas.microsoft.com/office/drawing/2014/main" id="{9F84F274-3887-64A7-1CE5-5D911C789D3F}"/>
              </a:ext>
            </a:extLst>
          </p:cNvPr>
          <p:cNvPicPr>
            <a:picLocks noChangeAspect="1"/>
          </p:cNvPicPr>
          <p:nvPr/>
        </p:nvPicPr>
        <p:blipFill>
          <a:blip r:embed="rId2"/>
          <a:stretch>
            <a:fillRect/>
          </a:stretch>
        </p:blipFill>
        <p:spPr>
          <a:xfrm>
            <a:off x="9456928" y="2609088"/>
            <a:ext cx="1452667" cy="145569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object 37">
            <a:extLst>
              <a:ext uri="{FF2B5EF4-FFF2-40B4-BE49-F238E27FC236}">
                <a16:creationId xmlns:a16="http://schemas.microsoft.com/office/drawing/2014/main" id="{B7F6D20F-D320-442D-D313-EF4061F7C885}"/>
              </a:ext>
            </a:extLst>
          </p:cNvPr>
          <p:cNvSpPr/>
          <p:nvPr/>
        </p:nvSpPr>
        <p:spPr>
          <a:xfrm>
            <a:off x="5271027" y="2454676"/>
            <a:ext cx="1527810" cy="1610106"/>
          </a:xfrm>
          <a:prstGeom prst="rect">
            <a:avLst/>
          </a:prstGeom>
          <a:blipFill>
            <a:blip r:embed="rId3" cstate="print"/>
            <a:stretch>
              <a:fillRect/>
            </a:stretch>
          </a:blipFill>
        </p:spPr>
        <p:txBody>
          <a:bodyPr wrap="square" lIns="0" tIns="0" rIns="0" bIns="0" rtlCol="0"/>
          <a:lstStyle/>
          <a:p>
            <a:endParaRPr dirty="0"/>
          </a:p>
        </p:txBody>
      </p:sp>
      <p:pic>
        <p:nvPicPr>
          <p:cNvPr id="13" name="Picture 12" descr="Notepad Memo Pencil · Free vector graphic on Pixabay">
            <a:extLst>
              <a:ext uri="{FF2B5EF4-FFF2-40B4-BE49-F238E27FC236}">
                <a16:creationId xmlns:a16="http://schemas.microsoft.com/office/drawing/2014/main" id="{8E67E116-9108-EF85-48ED-B294704E8C1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1737" y="2372156"/>
            <a:ext cx="1741783" cy="1580401"/>
          </a:xfrm>
          <a:prstGeom prst="rect">
            <a:avLst/>
          </a:prstGeom>
          <a:ln>
            <a:noFill/>
          </a:ln>
          <a:effectLst>
            <a:outerShdw blurRad="292100" dist="139700" dir="2700000" algn="tl" rotWithShape="0">
              <a:srgbClr val="333333">
                <a:alpha val="65000"/>
              </a:srgbClr>
            </a:outerShdw>
          </a:effectLst>
        </p:spPr>
      </p:pic>
      <p:sp>
        <p:nvSpPr>
          <p:cNvPr id="14" name="object 25">
            <a:extLst>
              <a:ext uri="{FF2B5EF4-FFF2-40B4-BE49-F238E27FC236}">
                <a16:creationId xmlns:a16="http://schemas.microsoft.com/office/drawing/2014/main" id="{5CBF9F97-4704-0A90-F1B2-E689A8E8AA12}"/>
              </a:ext>
            </a:extLst>
          </p:cNvPr>
          <p:cNvSpPr txBox="1"/>
          <p:nvPr/>
        </p:nvSpPr>
        <p:spPr>
          <a:xfrm>
            <a:off x="609600" y="4289297"/>
            <a:ext cx="2672080" cy="382156"/>
          </a:xfrm>
          <a:prstGeom prst="rect">
            <a:avLst/>
          </a:prstGeom>
        </p:spPr>
        <p:txBody>
          <a:bodyPr vert="horz" wrap="square" lIns="0" tIns="12700" rIns="0" bIns="0" rtlCol="0">
            <a:spAutoFit/>
          </a:bodyPr>
          <a:lstStyle/>
          <a:p>
            <a:pPr marL="387350" marR="379730" algn="ctr">
              <a:lnSpc>
                <a:spcPct val="100000"/>
              </a:lnSpc>
              <a:spcBef>
                <a:spcPts val="100"/>
              </a:spcBef>
            </a:pPr>
            <a:r>
              <a:rPr lang="en-US" sz="2400" b="1" dirty="0">
                <a:solidFill>
                  <a:srgbClr val="FFFFFF"/>
                </a:solidFill>
                <a:latin typeface="Arial"/>
                <a:cs typeface="Arial"/>
              </a:rPr>
              <a:t>Externalize</a:t>
            </a:r>
            <a:endParaRPr sz="2400" dirty="0">
              <a:latin typeface="Arial"/>
              <a:cs typeface="Arial"/>
            </a:endParaRPr>
          </a:p>
        </p:txBody>
      </p:sp>
      <p:sp>
        <p:nvSpPr>
          <p:cNvPr id="15" name="object 29">
            <a:extLst>
              <a:ext uri="{FF2B5EF4-FFF2-40B4-BE49-F238E27FC236}">
                <a16:creationId xmlns:a16="http://schemas.microsoft.com/office/drawing/2014/main" id="{471E3FAE-808C-B438-23E8-2B21F0EE1E11}"/>
              </a:ext>
            </a:extLst>
          </p:cNvPr>
          <p:cNvSpPr txBox="1"/>
          <p:nvPr/>
        </p:nvSpPr>
        <p:spPr>
          <a:xfrm>
            <a:off x="4698257" y="4303266"/>
            <a:ext cx="2673350" cy="382156"/>
          </a:xfrm>
          <a:prstGeom prst="rect">
            <a:avLst/>
          </a:prstGeom>
        </p:spPr>
        <p:txBody>
          <a:bodyPr vert="horz" wrap="square" lIns="0" tIns="12700" rIns="0" bIns="0" rtlCol="0">
            <a:spAutoFit/>
          </a:bodyPr>
          <a:lstStyle/>
          <a:p>
            <a:pPr marL="254000" marR="246379" algn="ctr">
              <a:lnSpc>
                <a:spcPct val="100000"/>
              </a:lnSpc>
              <a:spcBef>
                <a:spcPts val="100"/>
              </a:spcBef>
            </a:pPr>
            <a:r>
              <a:rPr lang="en-US" sz="2400" b="1" dirty="0">
                <a:solidFill>
                  <a:srgbClr val="FFFFFF"/>
                </a:solidFill>
                <a:latin typeface="Arial"/>
                <a:cs typeface="Arial"/>
              </a:rPr>
              <a:t>Simplify</a:t>
            </a:r>
            <a:endParaRPr sz="2400" dirty="0">
              <a:latin typeface="Arial"/>
              <a:cs typeface="Arial"/>
            </a:endParaRPr>
          </a:p>
        </p:txBody>
      </p:sp>
      <p:sp>
        <p:nvSpPr>
          <p:cNvPr id="16" name="object 33">
            <a:extLst>
              <a:ext uri="{FF2B5EF4-FFF2-40B4-BE49-F238E27FC236}">
                <a16:creationId xmlns:a16="http://schemas.microsoft.com/office/drawing/2014/main" id="{53EC1A7C-5369-A82F-72D5-8A3E311FBC0F}"/>
              </a:ext>
            </a:extLst>
          </p:cNvPr>
          <p:cNvSpPr txBox="1"/>
          <p:nvPr/>
        </p:nvSpPr>
        <p:spPr>
          <a:xfrm>
            <a:off x="8909050" y="4335344"/>
            <a:ext cx="2673350" cy="382156"/>
          </a:xfrm>
          <a:prstGeom prst="rect">
            <a:avLst/>
          </a:prstGeom>
        </p:spPr>
        <p:txBody>
          <a:bodyPr vert="horz" wrap="square" lIns="0" tIns="12700" rIns="0" bIns="0" rtlCol="0">
            <a:spAutoFit/>
          </a:bodyPr>
          <a:lstStyle/>
          <a:p>
            <a:pPr marL="135890" marR="125730" algn="ctr">
              <a:lnSpc>
                <a:spcPct val="100000"/>
              </a:lnSpc>
              <a:spcBef>
                <a:spcPts val="100"/>
              </a:spcBef>
            </a:pPr>
            <a:r>
              <a:rPr lang="en-US" sz="2400" b="1" spc="-5" dirty="0">
                <a:solidFill>
                  <a:srgbClr val="FFFFFF"/>
                </a:solidFill>
                <a:latin typeface="Arial"/>
                <a:cs typeface="Arial"/>
              </a:rPr>
              <a:t>Mindfulness</a:t>
            </a:r>
            <a:endParaRPr sz="2400" dirty="0">
              <a:latin typeface="Arial"/>
              <a:cs typeface="Arial"/>
            </a:endParaRPr>
          </a:p>
        </p:txBody>
      </p:sp>
    </p:spTree>
    <p:extLst>
      <p:ext uri="{BB962C8B-B14F-4D97-AF65-F5344CB8AC3E}">
        <p14:creationId xmlns:p14="http://schemas.microsoft.com/office/powerpoint/2010/main" val="1648752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6">
            <a:extLst>
              <a:ext uri="{FF2B5EF4-FFF2-40B4-BE49-F238E27FC236}">
                <a16:creationId xmlns:a16="http://schemas.microsoft.com/office/drawing/2014/main" id="{69BC46D6-1FFA-072D-174F-C467E5EDAC49}"/>
              </a:ext>
            </a:extLst>
          </p:cNvPr>
          <p:cNvSpPr/>
          <p:nvPr/>
        </p:nvSpPr>
        <p:spPr>
          <a:xfrm>
            <a:off x="1036320" y="602437"/>
            <a:ext cx="9671557" cy="5653126"/>
          </a:xfrm>
          <a:custGeom>
            <a:avLst/>
            <a:gdLst/>
            <a:ahLst/>
            <a:cxnLst/>
            <a:rect l="l" t="t" r="r" b="b"/>
            <a:pathLst>
              <a:path w="2672079" h="3587750">
                <a:moveTo>
                  <a:pt x="0" y="3587496"/>
                </a:moveTo>
                <a:lnTo>
                  <a:pt x="2671572" y="3587496"/>
                </a:lnTo>
                <a:lnTo>
                  <a:pt x="2671572" y="0"/>
                </a:lnTo>
                <a:lnTo>
                  <a:pt x="0" y="0"/>
                </a:lnTo>
                <a:lnTo>
                  <a:pt x="0" y="3587496"/>
                </a:lnTo>
                <a:close/>
              </a:path>
            </a:pathLst>
          </a:custGeom>
          <a:solidFill>
            <a:schemeClr val="accent1">
              <a:lumMod val="75000"/>
            </a:schemeClr>
          </a:solidFill>
        </p:spPr>
        <p:txBody>
          <a:bodyPr wrap="square" lIns="0" tIns="0" rIns="0" bIns="0" rtlCol="0"/>
          <a:lstStyle/>
          <a:p>
            <a:endParaRPr>
              <a:solidFill>
                <a:schemeClr val="accent3">
                  <a:lumMod val="20000"/>
                  <a:lumOff val="80000"/>
                </a:schemeClr>
              </a:solidFill>
            </a:endParaRPr>
          </a:p>
        </p:txBody>
      </p:sp>
      <p:sp>
        <p:nvSpPr>
          <p:cNvPr id="11" name="object 28">
            <a:extLst>
              <a:ext uri="{FF2B5EF4-FFF2-40B4-BE49-F238E27FC236}">
                <a16:creationId xmlns:a16="http://schemas.microsoft.com/office/drawing/2014/main" id="{84BD802B-3F6D-5C08-E493-24A998E20198}"/>
              </a:ext>
            </a:extLst>
          </p:cNvPr>
          <p:cNvSpPr txBox="1">
            <a:spLocks noGrp="1"/>
          </p:cNvSpPr>
          <p:nvPr>
            <p:ph type="title"/>
          </p:nvPr>
        </p:nvSpPr>
        <p:spPr>
          <a:xfrm>
            <a:off x="1991360" y="55463"/>
            <a:ext cx="8594740" cy="505267"/>
          </a:xfrm>
          <a:prstGeom prst="rect">
            <a:avLst/>
          </a:prstGeom>
        </p:spPr>
        <p:txBody>
          <a:bodyPr vert="horz" wrap="square" lIns="0" tIns="12700" rIns="0" bIns="0" rtlCol="0">
            <a:spAutoFit/>
          </a:bodyPr>
          <a:lstStyle/>
          <a:p>
            <a:pPr marL="12700" algn="ctr">
              <a:lnSpc>
                <a:spcPct val="100000"/>
              </a:lnSpc>
              <a:spcBef>
                <a:spcPts val="100"/>
              </a:spcBef>
            </a:pPr>
            <a:r>
              <a:rPr lang="en-US" sz="3200" dirty="0"/>
              <a:t>WHAT IS YOUR ACTION PLAN</a:t>
            </a:r>
            <a:r>
              <a:rPr sz="3200" dirty="0"/>
              <a:t>?</a:t>
            </a:r>
          </a:p>
        </p:txBody>
      </p:sp>
      <p:pic>
        <p:nvPicPr>
          <p:cNvPr id="4" name="Picture 3">
            <a:extLst>
              <a:ext uri="{FF2B5EF4-FFF2-40B4-BE49-F238E27FC236}">
                <a16:creationId xmlns:a16="http://schemas.microsoft.com/office/drawing/2014/main" id="{1B7657B0-D989-9C8E-9668-8FD3B6C3CA20}"/>
              </a:ext>
            </a:extLst>
          </p:cNvPr>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Lst>
          </a:blip>
          <a:stretch>
            <a:fillRect/>
          </a:stretch>
        </p:blipFill>
        <p:spPr>
          <a:xfrm>
            <a:off x="1781315" y="1176171"/>
            <a:ext cx="2376157" cy="3961082"/>
          </a:xfrm>
          <a:prstGeom prst="rect">
            <a:avLst/>
          </a:prstGeom>
        </p:spPr>
      </p:pic>
      <p:sp>
        <p:nvSpPr>
          <p:cNvPr id="5" name="TextBox 4">
            <a:extLst>
              <a:ext uri="{FF2B5EF4-FFF2-40B4-BE49-F238E27FC236}">
                <a16:creationId xmlns:a16="http://schemas.microsoft.com/office/drawing/2014/main" id="{777EEC93-EF14-6CA8-E15D-BBFC8DE2C359}"/>
              </a:ext>
            </a:extLst>
          </p:cNvPr>
          <p:cNvSpPr txBox="1"/>
          <p:nvPr/>
        </p:nvSpPr>
        <p:spPr>
          <a:xfrm>
            <a:off x="4226860" y="2959608"/>
            <a:ext cx="372104" cy="646331"/>
          </a:xfrm>
          <a:prstGeom prst="rect">
            <a:avLst/>
          </a:prstGeom>
          <a:noFill/>
        </p:spPr>
        <p:txBody>
          <a:bodyPr wrap="square" rtlCol="0">
            <a:spAutoFit/>
          </a:bodyPr>
          <a:lstStyle/>
          <a:p>
            <a:r>
              <a:rPr lang="en-US" sz="3600" b="1" dirty="0">
                <a:solidFill>
                  <a:schemeClr val="bg1"/>
                </a:solidFill>
              </a:rPr>
              <a:t>+</a:t>
            </a:r>
          </a:p>
        </p:txBody>
      </p:sp>
      <p:pic>
        <p:nvPicPr>
          <p:cNvPr id="6" name="Picture 5">
            <a:extLst>
              <a:ext uri="{FF2B5EF4-FFF2-40B4-BE49-F238E27FC236}">
                <a16:creationId xmlns:a16="http://schemas.microsoft.com/office/drawing/2014/main" id="{8FC283E2-8A06-A8EA-23F9-7FE21D1384C4}"/>
              </a:ext>
            </a:extLst>
          </p:cNvPr>
          <p:cNvPicPr>
            <a:picLocks noChangeAspect="1"/>
          </p:cNvPicPr>
          <p:nvPr/>
        </p:nvPicPr>
        <p:blipFill>
          <a:blip r:embed="rId4"/>
          <a:stretch>
            <a:fillRect/>
          </a:stretch>
        </p:blipFill>
        <p:spPr>
          <a:xfrm>
            <a:off x="4708992" y="1176171"/>
            <a:ext cx="2447295" cy="4001720"/>
          </a:xfrm>
          <a:prstGeom prst="rect">
            <a:avLst/>
          </a:prstGeom>
        </p:spPr>
      </p:pic>
      <p:sp>
        <p:nvSpPr>
          <p:cNvPr id="8" name="TextBox 7">
            <a:extLst>
              <a:ext uri="{FF2B5EF4-FFF2-40B4-BE49-F238E27FC236}">
                <a16:creationId xmlns:a16="http://schemas.microsoft.com/office/drawing/2014/main" id="{CC3A11AF-3C26-3FA9-3D2B-8AAB668A3343}"/>
              </a:ext>
            </a:extLst>
          </p:cNvPr>
          <p:cNvSpPr txBox="1"/>
          <p:nvPr/>
        </p:nvSpPr>
        <p:spPr>
          <a:xfrm>
            <a:off x="7185035" y="3040810"/>
            <a:ext cx="372104" cy="646331"/>
          </a:xfrm>
          <a:prstGeom prst="rect">
            <a:avLst/>
          </a:prstGeom>
          <a:noFill/>
        </p:spPr>
        <p:txBody>
          <a:bodyPr wrap="square" rtlCol="0">
            <a:spAutoFit/>
          </a:bodyPr>
          <a:lstStyle/>
          <a:p>
            <a:r>
              <a:rPr lang="en-US" sz="3600" b="1" dirty="0">
                <a:solidFill>
                  <a:schemeClr val="bg1"/>
                </a:solidFill>
              </a:rPr>
              <a:t>=</a:t>
            </a:r>
          </a:p>
        </p:txBody>
      </p:sp>
      <p:pic>
        <p:nvPicPr>
          <p:cNvPr id="9" name="Picture 8">
            <a:extLst>
              <a:ext uri="{FF2B5EF4-FFF2-40B4-BE49-F238E27FC236}">
                <a16:creationId xmlns:a16="http://schemas.microsoft.com/office/drawing/2014/main" id="{B551FC27-F369-121F-7450-E3C1656693D8}"/>
              </a:ext>
            </a:extLst>
          </p:cNvPr>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585887" y="1216809"/>
            <a:ext cx="2524409" cy="3961082"/>
          </a:xfrm>
          <a:prstGeom prst="rect">
            <a:avLst/>
          </a:prstGeom>
        </p:spPr>
      </p:pic>
      <p:sp>
        <p:nvSpPr>
          <p:cNvPr id="10" name="object 29">
            <a:extLst>
              <a:ext uri="{FF2B5EF4-FFF2-40B4-BE49-F238E27FC236}">
                <a16:creationId xmlns:a16="http://schemas.microsoft.com/office/drawing/2014/main" id="{F74BF8D3-3C41-7013-A44A-3C2930FFCD08}"/>
              </a:ext>
            </a:extLst>
          </p:cNvPr>
          <p:cNvSpPr txBox="1"/>
          <p:nvPr/>
        </p:nvSpPr>
        <p:spPr>
          <a:xfrm>
            <a:off x="1484122" y="5226661"/>
            <a:ext cx="2673350" cy="289823"/>
          </a:xfrm>
          <a:prstGeom prst="rect">
            <a:avLst/>
          </a:prstGeom>
        </p:spPr>
        <p:txBody>
          <a:bodyPr vert="horz" wrap="square" lIns="0" tIns="12700" rIns="0" bIns="0" rtlCol="0">
            <a:spAutoFit/>
          </a:bodyPr>
          <a:lstStyle/>
          <a:p>
            <a:pPr marL="254000" marR="246379" algn="ctr">
              <a:lnSpc>
                <a:spcPct val="100000"/>
              </a:lnSpc>
              <a:spcBef>
                <a:spcPts val="100"/>
              </a:spcBef>
            </a:pPr>
            <a:r>
              <a:rPr lang="en-US" b="1" dirty="0">
                <a:solidFill>
                  <a:srgbClr val="FFFFFF"/>
                </a:solidFill>
                <a:latin typeface="Arial"/>
                <a:cs typeface="Arial"/>
              </a:rPr>
              <a:t>Identity (My Why)</a:t>
            </a:r>
            <a:endParaRPr dirty="0">
              <a:latin typeface="Arial"/>
              <a:cs typeface="Arial"/>
            </a:endParaRPr>
          </a:p>
        </p:txBody>
      </p:sp>
      <p:sp>
        <p:nvSpPr>
          <p:cNvPr id="13" name="object 29">
            <a:extLst>
              <a:ext uri="{FF2B5EF4-FFF2-40B4-BE49-F238E27FC236}">
                <a16:creationId xmlns:a16="http://schemas.microsoft.com/office/drawing/2014/main" id="{787D9B72-F2FB-2FCF-A95D-DB5F64E85F9C}"/>
              </a:ext>
            </a:extLst>
          </p:cNvPr>
          <p:cNvSpPr txBox="1"/>
          <p:nvPr/>
        </p:nvSpPr>
        <p:spPr>
          <a:xfrm>
            <a:off x="4555324" y="5189804"/>
            <a:ext cx="2673350" cy="579646"/>
          </a:xfrm>
          <a:prstGeom prst="rect">
            <a:avLst/>
          </a:prstGeom>
        </p:spPr>
        <p:txBody>
          <a:bodyPr vert="horz" wrap="square" lIns="0" tIns="12700" rIns="0" bIns="0" rtlCol="0">
            <a:spAutoFit/>
          </a:bodyPr>
          <a:lstStyle/>
          <a:p>
            <a:pPr marL="254000" marR="246379" algn="ctr">
              <a:lnSpc>
                <a:spcPct val="100000"/>
              </a:lnSpc>
              <a:spcBef>
                <a:spcPts val="100"/>
              </a:spcBef>
            </a:pPr>
            <a:r>
              <a:rPr lang="en-US" b="1" dirty="0">
                <a:solidFill>
                  <a:srgbClr val="FFFFFF"/>
                </a:solidFill>
                <a:latin typeface="Arial"/>
                <a:cs typeface="Arial"/>
              </a:rPr>
              <a:t>Awareness</a:t>
            </a:r>
          </a:p>
          <a:p>
            <a:pPr marL="254000" marR="246379" algn="ctr">
              <a:lnSpc>
                <a:spcPct val="100000"/>
              </a:lnSpc>
              <a:spcBef>
                <a:spcPts val="100"/>
              </a:spcBef>
            </a:pPr>
            <a:r>
              <a:rPr lang="en-US" b="1" dirty="0">
                <a:solidFill>
                  <a:srgbClr val="FFFFFF"/>
                </a:solidFill>
                <a:latin typeface="Arial"/>
                <a:cs typeface="Arial"/>
              </a:rPr>
              <a:t>(Mindfulness)</a:t>
            </a:r>
            <a:endParaRPr dirty="0">
              <a:latin typeface="Arial"/>
              <a:cs typeface="Arial"/>
            </a:endParaRPr>
          </a:p>
        </p:txBody>
      </p:sp>
      <p:sp>
        <p:nvSpPr>
          <p:cNvPr id="15" name="object 29">
            <a:extLst>
              <a:ext uri="{FF2B5EF4-FFF2-40B4-BE49-F238E27FC236}">
                <a16:creationId xmlns:a16="http://schemas.microsoft.com/office/drawing/2014/main" id="{7074D808-BBB1-903D-6187-054F84A704D6}"/>
              </a:ext>
            </a:extLst>
          </p:cNvPr>
          <p:cNvSpPr txBox="1"/>
          <p:nvPr/>
        </p:nvSpPr>
        <p:spPr>
          <a:xfrm>
            <a:off x="7626106" y="5226661"/>
            <a:ext cx="2673350" cy="579646"/>
          </a:xfrm>
          <a:prstGeom prst="rect">
            <a:avLst/>
          </a:prstGeom>
        </p:spPr>
        <p:txBody>
          <a:bodyPr vert="horz" wrap="square" lIns="0" tIns="12700" rIns="0" bIns="0" rtlCol="0">
            <a:spAutoFit/>
          </a:bodyPr>
          <a:lstStyle/>
          <a:p>
            <a:pPr marL="254000" marR="246379" algn="ctr">
              <a:lnSpc>
                <a:spcPct val="100000"/>
              </a:lnSpc>
              <a:spcBef>
                <a:spcPts val="100"/>
              </a:spcBef>
            </a:pPr>
            <a:r>
              <a:rPr lang="en-US" b="1" dirty="0">
                <a:solidFill>
                  <a:srgbClr val="FFFFFF"/>
                </a:solidFill>
                <a:latin typeface="Arial"/>
                <a:cs typeface="Arial"/>
              </a:rPr>
              <a:t>Behaviors</a:t>
            </a:r>
          </a:p>
          <a:p>
            <a:pPr marL="254000" marR="246379" algn="ctr">
              <a:lnSpc>
                <a:spcPct val="100000"/>
              </a:lnSpc>
              <a:spcBef>
                <a:spcPts val="100"/>
              </a:spcBef>
            </a:pPr>
            <a:r>
              <a:rPr lang="en-US" b="1" dirty="0">
                <a:solidFill>
                  <a:srgbClr val="FFFFFF"/>
                </a:solidFill>
                <a:latin typeface="Arial"/>
                <a:cs typeface="Arial"/>
              </a:rPr>
              <a:t> (New Habits)</a:t>
            </a:r>
            <a:endParaRPr dirty="0">
              <a:latin typeface="Arial"/>
              <a:cs typeface="Arial"/>
            </a:endParaRPr>
          </a:p>
        </p:txBody>
      </p:sp>
    </p:spTree>
    <p:extLst>
      <p:ext uri="{BB962C8B-B14F-4D97-AF65-F5344CB8AC3E}">
        <p14:creationId xmlns:p14="http://schemas.microsoft.com/office/powerpoint/2010/main" val="1287834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8">
            <a:extLst>
              <a:ext uri="{FF2B5EF4-FFF2-40B4-BE49-F238E27FC236}">
                <a16:creationId xmlns:a16="http://schemas.microsoft.com/office/drawing/2014/main" id="{60359245-9346-2995-AC4D-2C629243B8DC}"/>
              </a:ext>
            </a:extLst>
          </p:cNvPr>
          <p:cNvSpPr txBox="1">
            <a:spLocks noGrp="1"/>
          </p:cNvSpPr>
          <p:nvPr>
            <p:ph type="title"/>
          </p:nvPr>
        </p:nvSpPr>
        <p:spPr>
          <a:xfrm>
            <a:off x="1670304" y="465007"/>
            <a:ext cx="8594740" cy="505267"/>
          </a:xfrm>
          <a:prstGeom prst="rect">
            <a:avLst/>
          </a:prstGeom>
        </p:spPr>
        <p:txBody>
          <a:bodyPr vert="horz" wrap="square" lIns="0" tIns="12700" rIns="0" bIns="0" rtlCol="0">
            <a:spAutoFit/>
          </a:bodyPr>
          <a:lstStyle/>
          <a:p>
            <a:pPr marL="12700" algn="ctr">
              <a:lnSpc>
                <a:spcPct val="100000"/>
              </a:lnSpc>
              <a:spcBef>
                <a:spcPts val="100"/>
              </a:spcBef>
            </a:pPr>
            <a:r>
              <a:rPr lang="en-US" sz="3200" dirty="0">
                <a:solidFill>
                  <a:schemeClr val="accent1">
                    <a:lumMod val="20000"/>
                    <a:lumOff val="80000"/>
                  </a:schemeClr>
                </a:solidFill>
              </a:rPr>
              <a:t>WHAT IS YOUR ACTION PLAN</a:t>
            </a:r>
            <a:r>
              <a:rPr sz="3200" dirty="0">
                <a:solidFill>
                  <a:schemeClr val="accent1">
                    <a:lumMod val="20000"/>
                    <a:lumOff val="80000"/>
                  </a:schemeClr>
                </a:solidFill>
              </a:rPr>
              <a:t>?</a:t>
            </a:r>
          </a:p>
        </p:txBody>
      </p:sp>
      <p:pic>
        <p:nvPicPr>
          <p:cNvPr id="2" name="Picture 1">
            <a:extLst>
              <a:ext uri="{FF2B5EF4-FFF2-40B4-BE49-F238E27FC236}">
                <a16:creationId xmlns:a16="http://schemas.microsoft.com/office/drawing/2014/main" id="{19E744E2-2D5C-6215-BAAB-71E0D5BEBBDE}"/>
              </a:ext>
            </a:extLst>
          </p:cNvPr>
          <p:cNvPicPr>
            <a:picLocks noChangeAspect="1"/>
          </p:cNvPicPr>
          <p:nvPr/>
        </p:nvPicPr>
        <p:blipFill>
          <a:blip r:embed="rId2"/>
          <a:stretch>
            <a:fillRect/>
          </a:stretch>
        </p:blipFill>
        <p:spPr>
          <a:xfrm>
            <a:off x="1670304" y="1032787"/>
            <a:ext cx="8445116" cy="52480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69396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6">
            <a:extLst>
              <a:ext uri="{FF2B5EF4-FFF2-40B4-BE49-F238E27FC236}">
                <a16:creationId xmlns:a16="http://schemas.microsoft.com/office/drawing/2014/main" id="{69BC46D6-1FFA-072D-174F-C467E5EDAC49}"/>
              </a:ext>
            </a:extLst>
          </p:cNvPr>
          <p:cNvSpPr/>
          <p:nvPr/>
        </p:nvSpPr>
        <p:spPr>
          <a:xfrm>
            <a:off x="692912" y="662603"/>
            <a:ext cx="10806176" cy="5653126"/>
          </a:xfrm>
          <a:custGeom>
            <a:avLst/>
            <a:gdLst/>
            <a:ahLst/>
            <a:cxnLst/>
            <a:rect l="l" t="t" r="r" b="b"/>
            <a:pathLst>
              <a:path w="2672079" h="3587750">
                <a:moveTo>
                  <a:pt x="0" y="3587496"/>
                </a:moveTo>
                <a:lnTo>
                  <a:pt x="2671572" y="3587496"/>
                </a:lnTo>
                <a:lnTo>
                  <a:pt x="2671572" y="0"/>
                </a:lnTo>
                <a:lnTo>
                  <a:pt x="0" y="0"/>
                </a:lnTo>
                <a:lnTo>
                  <a:pt x="0" y="3587496"/>
                </a:lnTo>
                <a:close/>
              </a:path>
            </a:pathLst>
          </a:custGeom>
          <a:solidFill>
            <a:schemeClr val="accent1">
              <a:lumMod val="75000"/>
            </a:schemeClr>
          </a:solidFill>
        </p:spPr>
        <p:txBody>
          <a:bodyPr wrap="square" lIns="0" tIns="0" rIns="0" bIns="0" rtlCol="0"/>
          <a:lstStyle/>
          <a:p>
            <a:endParaRPr dirty="0">
              <a:solidFill>
                <a:schemeClr val="accent3">
                  <a:lumMod val="20000"/>
                  <a:lumOff val="80000"/>
                </a:schemeClr>
              </a:solidFill>
            </a:endParaRPr>
          </a:p>
        </p:txBody>
      </p:sp>
      <p:sp>
        <p:nvSpPr>
          <p:cNvPr id="8" name="object 35">
            <a:extLst>
              <a:ext uri="{FF2B5EF4-FFF2-40B4-BE49-F238E27FC236}">
                <a16:creationId xmlns:a16="http://schemas.microsoft.com/office/drawing/2014/main" id="{FD47B1C4-D2AD-4035-51A1-0D84A6611B36}"/>
              </a:ext>
            </a:extLst>
          </p:cNvPr>
          <p:cNvSpPr txBox="1">
            <a:spLocks noGrp="1"/>
          </p:cNvSpPr>
          <p:nvPr>
            <p:ph type="title"/>
          </p:nvPr>
        </p:nvSpPr>
        <p:spPr>
          <a:xfrm>
            <a:off x="933551" y="0"/>
            <a:ext cx="10024083" cy="662603"/>
          </a:xfrm>
        </p:spPr>
        <p:txBody>
          <a:bodyPr vert="horz" lIns="91440" tIns="45720" rIns="91440" bIns="45720" rtlCol="0" anchor="b">
            <a:noAutofit/>
          </a:bodyPr>
          <a:lstStyle/>
          <a:p>
            <a:pPr marL="12700" algn="ctr"/>
            <a:r>
              <a:rPr lang="en-US" sz="3200" b="1" dirty="0">
                <a:latin typeface="Century Gothic" panose="020B0502020202020204" pitchFamily="34" charset="0"/>
              </a:rPr>
              <a:t>Interesting Facts – New Year’s Resolutions</a:t>
            </a:r>
            <a:endParaRPr lang="en-US" sz="3200" b="1" kern="1200" cap="all" baseline="0" dirty="0">
              <a:latin typeface="Century Gothic" panose="020B0502020202020204" pitchFamily="34" charset="0"/>
            </a:endParaRPr>
          </a:p>
        </p:txBody>
      </p:sp>
      <p:sp>
        <p:nvSpPr>
          <p:cNvPr id="3" name="TextBox 2">
            <a:extLst>
              <a:ext uri="{FF2B5EF4-FFF2-40B4-BE49-F238E27FC236}">
                <a16:creationId xmlns:a16="http://schemas.microsoft.com/office/drawing/2014/main" id="{AEDF4BE2-94F4-95C5-1F7C-E21EF31F333F}"/>
              </a:ext>
            </a:extLst>
          </p:cNvPr>
          <p:cNvSpPr txBox="1"/>
          <p:nvPr/>
        </p:nvSpPr>
        <p:spPr>
          <a:xfrm>
            <a:off x="6052930" y="3489166"/>
            <a:ext cx="4561222" cy="2585323"/>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rPr>
              <a:t>New Year's Resolutions for 2023 were nearly identical to 2022, 2021, 2020, and so on!</a:t>
            </a:r>
          </a:p>
          <a:p>
            <a:endParaRPr lang="en-US" b="1" dirty="0">
              <a:solidFill>
                <a:schemeClr val="bg1"/>
              </a:solidFill>
            </a:endParaRPr>
          </a:p>
          <a:p>
            <a:pPr marL="285750" indent="-285750">
              <a:buFont typeface="Arial" panose="020B0604020202020204" pitchFamily="34" charset="0"/>
              <a:buChar char="•"/>
            </a:pPr>
            <a:r>
              <a:rPr lang="en-US" b="1" dirty="0">
                <a:solidFill>
                  <a:schemeClr val="bg1"/>
                </a:solidFill>
              </a:rPr>
              <a:t>80% of people fail to keep their resolutions by February!</a:t>
            </a:r>
          </a:p>
          <a:p>
            <a:endParaRPr lang="en-US" b="1" dirty="0">
              <a:solidFill>
                <a:schemeClr val="bg1"/>
              </a:solidFill>
            </a:endParaRPr>
          </a:p>
          <a:p>
            <a:r>
              <a:rPr lang="en-US" b="1" dirty="0">
                <a:solidFill>
                  <a:schemeClr val="bg1"/>
                </a:solidFill>
              </a:rPr>
              <a:t>https://time.com/6243642/how-to-keep-new-years-resolutions-2/</a:t>
            </a:r>
          </a:p>
        </p:txBody>
      </p:sp>
      <p:pic>
        <p:nvPicPr>
          <p:cNvPr id="5" name="Picture 4">
            <a:extLst>
              <a:ext uri="{FF2B5EF4-FFF2-40B4-BE49-F238E27FC236}">
                <a16:creationId xmlns:a16="http://schemas.microsoft.com/office/drawing/2014/main" id="{31861DA3-84D6-7151-D6D2-5C152895D111}"/>
              </a:ext>
            </a:extLst>
          </p:cNvPr>
          <p:cNvPicPr>
            <a:picLocks noChangeAspect="1"/>
          </p:cNvPicPr>
          <p:nvPr/>
        </p:nvPicPr>
        <p:blipFill>
          <a:blip r:embed="rId2"/>
          <a:stretch>
            <a:fillRect/>
          </a:stretch>
        </p:blipFill>
        <p:spPr>
          <a:xfrm>
            <a:off x="692912" y="839683"/>
            <a:ext cx="4773167" cy="4936988"/>
          </a:xfrm>
          <a:prstGeom prst="rect">
            <a:avLst/>
          </a:prstGeom>
        </p:spPr>
      </p:pic>
      <p:pic>
        <p:nvPicPr>
          <p:cNvPr id="6" name="Picture 5">
            <a:extLst>
              <a:ext uri="{FF2B5EF4-FFF2-40B4-BE49-F238E27FC236}">
                <a16:creationId xmlns:a16="http://schemas.microsoft.com/office/drawing/2014/main" id="{028EB4AD-51EA-64FE-64B8-749F9DA9E31F}"/>
              </a:ext>
            </a:extLst>
          </p:cNvPr>
          <p:cNvPicPr>
            <a:picLocks noChangeAspect="1"/>
          </p:cNvPicPr>
          <p:nvPr/>
        </p:nvPicPr>
        <p:blipFill>
          <a:blip r:embed="rId3"/>
          <a:stretch>
            <a:fillRect/>
          </a:stretch>
        </p:blipFill>
        <p:spPr>
          <a:xfrm>
            <a:off x="5609081" y="874857"/>
            <a:ext cx="5670804" cy="2315928"/>
          </a:xfrm>
          <a:prstGeom prst="rect">
            <a:avLst/>
          </a:prstGeom>
        </p:spPr>
      </p:pic>
    </p:spTree>
    <p:extLst>
      <p:ext uri="{BB962C8B-B14F-4D97-AF65-F5344CB8AC3E}">
        <p14:creationId xmlns:p14="http://schemas.microsoft.com/office/powerpoint/2010/main" val="13218250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26">
            <a:extLst>
              <a:ext uri="{FF2B5EF4-FFF2-40B4-BE49-F238E27FC236}">
                <a16:creationId xmlns:a16="http://schemas.microsoft.com/office/drawing/2014/main" id="{69BC46D6-1FFA-072D-174F-C467E5EDAC49}"/>
              </a:ext>
            </a:extLst>
          </p:cNvPr>
          <p:cNvSpPr/>
          <p:nvPr/>
        </p:nvSpPr>
        <p:spPr>
          <a:xfrm>
            <a:off x="833120" y="792378"/>
            <a:ext cx="10432288" cy="5653126"/>
          </a:xfrm>
          <a:custGeom>
            <a:avLst/>
            <a:gdLst/>
            <a:ahLst/>
            <a:cxnLst/>
            <a:rect l="l" t="t" r="r" b="b"/>
            <a:pathLst>
              <a:path w="2672079" h="3587750">
                <a:moveTo>
                  <a:pt x="0" y="3587496"/>
                </a:moveTo>
                <a:lnTo>
                  <a:pt x="2671572" y="3587496"/>
                </a:lnTo>
                <a:lnTo>
                  <a:pt x="2671572" y="0"/>
                </a:lnTo>
                <a:lnTo>
                  <a:pt x="0" y="0"/>
                </a:lnTo>
                <a:lnTo>
                  <a:pt x="0" y="3587496"/>
                </a:lnTo>
                <a:close/>
              </a:path>
            </a:pathLst>
          </a:custGeom>
          <a:solidFill>
            <a:schemeClr val="accent1">
              <a:lumMod val="60000"/>
              <a:lumOff val="40000"/>
            </a:schemeClr>
          </a:solidFill>
        </p:spPr>
        <p:txBody>
          <a:bodyPr wrap="square" lIns="0" tIns="0" rIns="0" bIns="0" rtlCol="0"/>
          <a:lstStyle/>
          <a:p>
            <a:endParaRPr>
              <a:solidFill>
                <a:schemeClr val="accent3">
                  <a:lumMod val="20000"/>
                  <a:lumOff val="80000"/>
                </a:schemeClr>
              </a:solidFill>
            </a:endParaRPr>
          </a:p>
        </p:txBody>
      </p:sp>
      <p:sp>
        <p:nvSpPr>
          <p:cNvPr id="11" name="object 28">
            <a:extLst>
              <a:ext uri="{FF2B5EF4-FFF2-40B4-BE49-F238E27FC236}">
                <a16:creationId xmlns:a16="http://schemas.microsoft.com/office/drawing/2014/main" id="{84BD802B-3F6D-5C08-E493-24A998E20198}"/>
              </a:ext>
            </a:extLst>
          </p:cNvPr>
          <p:cNvSpPr txBox="1">
            <a:spLocks noGrp="1"/>
          </p:cNvSpPr>
          <p:nvPr>
            <p:ph type="title"/>
          </p:nvPr>
        </p:nvSpPr>
        <p:spPr>
          <a:xfrm>
            <a:off x="1991360" y="55463"/>
            <a:ext cx="8594740" cy="505267"/>
          </a:xfrm>
          <a:prstGeom prst="rect">
            <a:avLst/>
          </a:prstGeom>
        </p:spPr>
        <p:txBody>
          <a:bodyPr vert="horz" wrap="square" lIns="0" tIns="12700" rIns="0" bIns="0" rtlCol="0">
            <a:spAutoFit/>
          </a:bodyPr>
          <a:lstStyle/>
          <a:p>
            <a:pPr marL="12700" algn="ctr">
              <a:lnSpc>
                <a:spcPct val="100000"/>
              </a:lnSpc>
              <a:spcBef>
                <a:spcPts val="100"/>
              </a:spcBef>
            </a:pPr>
            <a:r>
              <a:rPr lang="en-US" sz="3200" dirty="0"/>
              <a:t>Discussion/ Q&amp;A</a:t>
            </a:r>
            <a:endParaRPr sz="3200" dirty="0"/>
          </a:p>
        </p:txBody>
      </p:sp>
      <p:pic>
        <p:nvPicPr>
          <p:cNvPr id="8" name="Picture 7">
            <a:extLst>
              <a:ext uri="{FF2B5EF4-FFF2-40B4-BE49-F238E27FC236}">
                <a16:creationId xmlns:a16="http://schemas.microsoft.com/office/drawing/2014/main" id="{8ED3293F-8C10-9D9E-24EE-5FC8E80461E3}"/>
              </a:ext>
            </a:extLst>
          </p:cNvPr>
          <p:cNvPicPr>
            <a:picLocks noChangeAspect="1"/>
          </p:cNvPicPr>
          <p:nvPr/>
        </p:nvPicPr>
        <p:blipFill>
          <a:blip r:embed="rId2"/>
          <a:stretch>
            <a:fillRect/>
          </a:stretch>
        </p:blipFill>
        <p:spPr>
          <a:xfrm>
            <a:off x="896903" y="906744"/>
            <a:ext cx="10108409" cy="4682134"/>
          </a:xfrm>
          <a:prstGeom prst="rect">
            <a:avLst/>
          </a:prstGeom>
        </p:spPr>
      </p:pic>
    </p:spTree>
    <p:extLst>
      <p:ext uri="{BB962C8B-B14F-4D97-AF65-F5344CB8AC3E}">
        <p14:creationId xmlns:p14="http://schemas.microsoft.com/office/powerpoint/2010/main" val="3887588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744F35E-2673-1628-E928-F470AA277898}"/>
              </a:ext>
            </a:extLst>
          </p:cNvPr>
          <p:cNvPicPr>
            <a:picLocks noChangeAspect="1"/>
          </p:cNvPicPr>
          <p:nvPr/>
        </p:nvPicPr>
        <p:blipFill>
          <a:blip r:embed="rId2"/>
          <a:stretch>
            <a:fillRect/>
          </a:stretch>
        </p:blipFill>
        <p:spPr>
          <a:xfrm>
            <a:off x="231648" y="269332"/>
            <a:ext cx="11614912" cy="6319336"/>
          </a:xfrm>
          <a:prstGeom prst="rect">
            <a:avLst/>
          </a:prstGeom>
        </p:spPr>
      </p:pic>
      <p:pic>
        <p:nvPicPr>
          <p:cNvPr id="7" name="Picture 2" descr="Employee Wellness Event to feature free screenings, workshops and more! –  UF Human Resources">
            <a:extLst>
              <a:ext uri="{FF2B5EF4-FFF2-40B4-BE49-F238E27FC236}">
                <a16:creationId xmlns:a16="http://schemas.microsoft.com/office/drawing/2014/main" id="{C4D72D0C-2E41-206F-93A9-41A789A2611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148727" y="393966"/>
            <a:ext cx="2582897" cy="6070068"/>
          </a:xfrm>
          <a:prstGeom prst="rect">
            <a:avLst/>
          </a:prstGeom>
          <a:no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69792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53B59C-47E3-3F03-E5F9-7D94DEAD1DE2}"/>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50000"/>
                    </a14:imgEffect>
                    <a14:imgEffect>
                      <a14:colorTemperature colorTemp="5900"/>
                    </a14:imgEffect>
                    <a14:imgEffect>
                      <a14:saturation sat="300000"/>
                    </a14:imgEffect>
                    <a14:imgEffect>
                      <a14:brightnessContrast contrast="-40000"/>
                    </a14:imgEffect>
                  </a14:imgLayer>
                </a14:imgProps>
              </a:ext>
            </a:extLst>
          </a:blip>
          <a:stretch>
            <a:fillRect/>
          </a:stretch>
        </p:blipFill>
        <p:spPr>
          <a:xfrm>
            <a:off x="848815" y="1785183"/>
            <a:ext cx="2862158" cy="4169206"/>
          </a:xfrm>
          <a:prstGeom prst="rect">
            <a:avLst/>
          </a:prstGeom>
        </p:spPr>
      </p:pic>
      <p:pic>
        <p:nvPicPr>
          <p:cNvPr id="7" name="Picture 2" descr="American Culture Values, Beliefs and Behavior The term culture originally  meant the cultivation of the soul or mind. Today that definition has  changed slightly. Today we think of culture as the full expression of self.  The unique and authentic individual ...">
            <a:extLst>
              <a:ext uri="{FF2B5EF4-FFF2-40B4-BE49-F238E27FC236}">
                <a16:creationId xmlns:a16="http://schemas.microsoft.com/office/drawing/2014/main" id="{47AA2FAB-430D-0E8E-1E62-AF468FFBC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39603" y="1209155"/>
            <a:ext cx="2941330" cy="405436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2308995C-2C4F-9BBD-ECF9-7141A3E4BFDF}"/>
              </a:ext>
            </a:extLst>
          </p:cNvPr>
          <p:cNvSpPr txBox="1"/>
          <p:nvPr/>
        </p:nvSpPr>
        <p:spPr>
          <a:xfrm>
            <a:off x="8895849" y="1596887"/>
            <a:ext cx="2447336" cy="4031873"/>
          </a:xfrm>
          <a:prstGeom prst="rect">
            <a:avLst/>
          </a:prstGeom>
          <a:noFill/>
        </p:spPr>
        <p:txBody>
          <a:bodyPr wrap="square" rtlCol="0">
            <a:spAutoFit/>
          </a:bodyPr>
          <a:lstStyle/>
          <a:p>
            <a:r>
              <a:rPr lang="en-US" sz="1600" i="1" dirty="0">
                <a:solidFill>
                  <a:schemeClr val="bg1"/>
                </a:solidFill>
                <a:latin typeface="Baskerville Old Face" panose="02020602080505020303" pitchFamily="18" charset="0"/>
              </a:rPr>
              <a:t>Values are not goals in that we never “accomplish” a value. Instead, “Values are like a compass–they help us make choices based on the directions in which we want our lives to go. Values are who we want to be and what we want our lives to be about. When we connect with our values, we are able move our lives in meaningful directions, even in the face of difficult or painful experiences”. </a:t>
            </a:r>
            <a:r>
              <a:rPr lang="en-US" sz="1600" dirty="0">
                <a:solidFill>
                  <a:schemeClr val="bg1"/>
                </a:solidFill>
              </a:rPr>
              <a:t>Steven Hayes, ACT Therapy</a:t>
            </a:r>
          </a:p>
        </p:txBody>
      </p:sp>
      <p:sp>
        <p:nvSpPr>
          <p:cNvPr id="9" name="object 28">
            <a:extLst>
              <a:ext uri="{FF2B5EF4-FFF2-40B4-BE49-F238E27FC236}">
                <a16:creationId xmlns:a16="http://schemas.microsoft.com/office/drawing/2014/main" id="{E42E148E-3E03-2988-6EE9-F299AAAB5460}"/>
              </a:ext>
            </a:extLst>
          </p:cNvPr>
          <p:cNvSpPr txBox="1">
            <a:spLocks/>
          </p:cNvSpPr>
          <p:nvPr/>
        </p:nvSpPr>
        <p:spPr>
          <a:xfrm>
            <a:off x="850624" y="381738"/>
            <a:ext cx="10490752" cy="505267"/>
          </a:xfrm>
          <a:prstGeom prst="rect">
            <a:avLst/>
          </a:prstGeom>
          <a:effectLst/>
        </p:spPr>
        <p:txBody>
          <a:bodyPr vert="horz" wrap="square" lIns="0" tIns="12700" rIns="0" bIns="0" rtlCol="0" anchor="ctr">
            <a:spAutoFit/>
          </a:bodyPr>
          <a:lstStyle>
            <a:lvl1pPr algn="l" defTabSz="457200" rtl="0" eaLnBrk="1" latinLnBrk="0" hangingPunct="1">
              <a:spcBef>
                <a:spcPct val="0"/>
              </a:spcBef>
              <a:buNone/>
              <a:defRPr sz="32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12700" marR="0" lvl="0" indent="0" algn="ctr" defTabSz="457200" rtl="0" eaLnBrk="1" fontAlgn="auto" latinLnBrk="0" hangingPunct="1">
              <a:lnSpc>
                <a:spcPct val="100000"/>
              </a:lnSpc>
              <a:spcBef>
                <a:spcPts val="100"/>
              </a:spcBef>
              <a:spcAft>
                <a:spcPts val="0"/>
              </a:spcAft>
              <a:buClrTx/>
              <a:buSzTx/>
              <a:buFontTx/>
              <a:buNone/>
              <a:tabLst/>
              <a:defRPr/>
            </a:pPr>
            <a:r>
              <a:rPr kumimoji="0" lang="en-US" sz="3200" b="1" i="0" u="none" strike="noStrike" kern="1200" cap="all" spc="0" normalizeH="0" baseline="0" noProof="0" dirty="0">
                <a:ln w="3175" cmpd="sng">
                  <a:noFill/>
                </a:ln>
                <a:solidFill>
                  <a:schemeClr val="accent1">
                    <a:lumMod val="20000"/>
                    <a:lumOff val="80000"/>
                  </a:schemeClr>
                </a:solidFill>
                <a:effectLst/>
                <a:uLnTx/>
                <a:uFillTx/>
                <a:latin typeface="Century Gothic" panose="020B0502020202020204"/>
                <a:ea typeface="+mj-ea"/>
                <a:cs typeface="+mj-cs"/>
              </a:rPr>
              <a:t>WHAT IS YOUR WHY?</a:t>
            </a:r>
          </a:p>
        </p:txBody>
      </p:sp>
    </p:spTree>
    <p:extLst>
      <p:ext uri="{BB962C8B-B14F-4D97-AF65-F5344CB8AC3E}">
        <p14:creationId xmlns:p14="http://schemas.microsoft.com/office/powerpoint/2010/main" val="33963916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35">
            <a:extLst>
              <a:ext uri="{FF2B5EF4-FFF2-40B4-BE49-F238E27FC236}">
                <a16:creationId xmlns:a16="http://schemas.microsoft.com/office/drawing/2014/main" id="{42BC6938-CA00-4019-8A37-5BBA3CDA643F}"/>
              </a:ext>
            </a:extLst>
          </p:cNvPr>
          <p:cNvSpPr txBox="1">
            <a:spLocks noGrp="1"/>
          </p:cNvSpPr>
          <p:nvPr>
            <p:ph type="title"/>
          </p:nvPr>
        </p:nvSpPr>
        <p:spPr>
          <a:xfrm>
            <a:off x="668593" y="245192"/>
            <a:ext cx="9144000" cy="1143000"/>
          </a:xfrm>
        </p:spPr>
        <p:txBody>
          <a:bodyPr vert="horz" lIns="91440" tIns="45720" rIns="91440" bIns="45720" rtlCol="0" anchor="b">
            <a:normAutofit/>
          </a:bodyPr>
          <a:lstStyle/>
          <a:p>
            <a:pPr marL="12700"/>
            <a:r>
              <a:rPr lang="en-US" b="1" kern="1200" cap="all" baseline="0" dirty="0">
                <a:latin typeface="+mj-lt"/>
                <a:ea typeface="+mj-ea"/>
                <a:cs typeface="+mj-cs"/>
              </a:rPr>
              <a:t>WHAT Is Your Why?</a:t>
            </a:r>
          </a:p>
        </p:txBody>
      </p:sp>
      <p:sp>
        <p:nvSpPr>
          <p:cNvPr id="15" name="TextBox 14">
            <a:extLst>
              <a:ext uri="{FF2B5EF4-FFF2-40B4-BE49-F238E27FC236}">
                <a16:creationId xmlns:a16="http://schemas.microsoft.com/office/drawing/2014/main" id="{845AF585-BCA3-B278-0789-4A9ADB80D9C4}"/>
              </a:ext>
            </a:extLst>
          </p:cNvPr>
          <p:cNvSpPr txBox="1"/>
          <p:nvPr/>
        </p:nvSpPr>
        <p:spPr>
          <a:xfrm>
            <a:off x="744793" y="1714500"/>
            <a:ext cx="4495800" cy="4462272"/>
          </a:xfrm>
          <a:prstGeom prst="rect">
            <a:avLst/>
          </a:prstGeom>
        </p:spPr>
        <p:txBody>
          <a:bodyPr vert="horz" lIns="91440" tIns="45720" rIns="91440" bIns="45720" rtlCol="0">
            <a:normAutofit/>
          </a:bodyPr>
          <a:lstStyle/>
          <a:p>
            <a:pPr marL="274320" indent="-228600">
              <a:lnSpc>
                <a:spcPct val="90000"/>
              </a:lnSpc>
              <a:spcBef>
                <a:spcPts val="1800"/>
              </a:spcBef>
              <a:buClr>
                <a:schemeClr val="accent1">
                  <a:lumMod val="50000"/>
                </a:schemeClr>
              </a:buClr>
              <a:buSzPct val="100000"/>
              <a:buFont typeface="Arial" pitchFamily="34" charset="0"/>
              <a:buChar char="▪"/>
            </a:pPr>
            <a:r>
              <a:rPr lang="en-US" sz="2000" b="1" dirty="0">
                <a:solidFill>
                  <a:schemeClr val="accent6"/>
                </a:solidFill>
              </a:rPr>
              <a:t>What do you Value Most</a:t>
            </a:r>
            <a:r>
              <a:rPr lang="en-US" sz="2000" b="1" dirty="0"/>
              <a:t>?</a:t>
            </a:r>
          </a:p>
        </p:txBody>
      </p:sp>
      <p:pic>
        <p:nvPicPr>
          <p:cNvPr id="3" name="Picture 2" descr="life balance wheel | The Life Balance Wheel | Wheel of life, Life balance  wheel, Life coach quotes">
            <a:extLst>
              <a:ext uri="{FF2B5EF4-FFF2-40B4-BE49-F238E27FC236}">
                <a16:creationId xmlns:a16="http://schemas.microsoft.com/office/drawing/2014/main" id="{825BB35C-9763-4204-69BC-91145D27CD9A}"/>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235670" y="681228"/>
            <a:ext cx="5777687" cy="5188630"/>
          </a:xfrm>
          <a:prstGeom prst="rect">
            <a:avLst/>
          </a:prstGeom>
          <a:noFill/>
          <a:ln>
            <a:noFill/>
          </a:ln>
        </p:spPr>
      </p:pic>
    </p:spTree>
    <p:extLst>
      <p:ext uri="{BB962C8B-B14F-4D97-AF65-F5344CB8AC3E}">
        <p14:creationId xmlns:p14="http://schemas.microsoft.com/office/powerpoint/2010/main" val="1965112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28">
            <a:extLst>
              <a:ext uri="{FF2B5EF4-FFF2-40B4-BE49-F238E27FC236}">
                <a16:creationId xmlns:a16="http://schemas.microsoft.com/office/drawing/2014/main" id="{12CC35D4-1158-25A5-3C0A-BA843BA7688C}"/>
              </a:ext>
            </a:extLst>
          </p:cNvPr>
          <p:cNvSpPr txBox="1">
            <a:spLocks noGrp="1"/>
          </p:cNvSpPr>
          <p:nvPr>
            <p:ph type="title"/>
          </p:nvPr>
        </p:nvSpPr>
        <p:spPr>
          <a:xfrm>
            <a:off x="8612361" y="3935895"/>
            <a:ext cx="3513413" cy="641073"/>
          </a:xfrm>
        </p:spPr>
        <p:txBody>
          <a:bodyPr vert="horz" lIns="0" tIns="12700" rIns="0" bIns="0" rtlCol="0" anchor="b">
            <a:normAutofit/>
          </a:bodyPr>
          <a:lstStyle/>
          <a:p>
            <a:pPr marL="12700">
              <a:spcBef>
                <a:spcPts val="100"/>
              </a:spcBef>
            </a:pPr>
            <a:r>
              <a:rPr lang="en-US" b="1" dirty="0">
                <a:solidFill>
                  <a:schemeClr val="accent1">
                    <a:lumMod val="20000"/>
                    <a:lumOff val="80000"/>
                  </a:schemeClr>
                </a:solidFill>
              </a:rPr>
              <a:t>WHAT IS YOUR WHY?</a:t>
            </a:r>
          </a:p>
        </p:txBody>
      </p:sp>
      <p:pic>
        <p:nvPicPr>
          <p:cNvPr id="1026" name="Picture 2" descr="Motivation: Intrinsic vs Extrinsic - Newman Tuition">
            <a:extLst>
              <a:ext uri="{FF2B5EF4-FFF2-40B4-BE49-F238E27FC236}">
                <a16:creationId xmlns:a16="http://schemas.microsoft.com/office/drawing/2014/main" id="{DE10F117-64CC-624B-218C-89E94B21D796}"/>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0" y="482048"/>
            <a:ext cx="8101584" cy="5630517"/>
          </a:xfrm>
          <a:prstGeom prst="rect">
            <a:avLst/>
          </a:prstGeom>
          <a:solidFill>
            <a:srgbClr val="FFFFFF"/>
          </a:solidFill>
        </p:spPr>
      </p:pic>
      <p:pic>
        <p:nvPicPr>
          <p:cNvPr id="1028" name="Picture 4" descr="Motivation - The Difference Between Self Motivation and External Motivators  | Unbridling Your Brilliance">
            <a:extLst>
              <a:ext uri="{FF2B5EF4-FFF2-40B4-BE49-F238E27FC236}">
                <a16:creationId xmlns:a16="http://schemas.microsoft.com/office/drawing/2014/main" id="{ADEE323C-5A5C-6B9C-1529-2F1B0E93F3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71961" y="1325987"/>
            <a:ext cx="2857500" cy="1790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485156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8">
            <a:extLst>
              <a:ext uri="{FF2B5EF4-FFF2-40B4-BE49-F238E27FC236}">
                <a16:creationId xmlns:a16="http://schemas.microsoft.com/office/drawing/2014/main" id="{86B9CCD6-FD56-93D6-3C66-E33943D45A9E}"/>
              </a:ext>
            </a:extLst>
          </p:cNvPr>
          <p:cNvSpPr txBox="1">
            <a:spLocks noGrp="1"/>
          </p:cNvSpPr>
          <p:nvPr>
            <p:ph type="title"/>
          </p:nvPr>
        </p:nvSpPr>
        <p:spPr>
          <a:xfrm>
            <a:off x="1657582" y="452164"/>
            <a:ext cx="9144000" cy="735496"/>
          </a:xfrm>
        </p:spPr>
        <p:txBody>
          <a:bodyPr vert="horz" lIns="0" tIns="12700" rIns="0" bIns="0" rtlCol="0" anchor="b">
            <a:normAutofit/>
          </a:bodyPr>
          <a:lstStyle/>
          <a:p>
            <a:pPr marL="12700">
              <a:spcBef>
                <a:spcPts val="100"/>
              </a:spcBef>
            </a:pPr>
            <a:r>
              <a:rPr lang="en-US" b="1" dirty="0">
                <a:solidFill>
                  <a:schemeClr val="accent1">
                    <a:lumMod val="20000"/>
                    <a:lumOff val="80000"/>
                  </a:schemeClr>
                </a:solidFill>
              </a:rPr>
              <a:t>WHAT IS YOUR WHY?</a:t>
            </a:r>
          </a:p>
        </p:txBody>
      </p:sp>
      <p:pic>
        <p:nvPicPr>
          <p:cNvPr id="6" name="Picture 5">
            <a:extLst>
              <a:ext uri="{FF2B5EF4-FFF2-40B4-BE49-F238E27FC236}">
                <a16:creationId xmlns:a16="http://schemas.microsoft.com/office/drawing/2014/main" id="{4D7BC6F7-197D-DD67-9476-98D0896E9AD9}"/>
              </a:ext>
            </a:extLst>
          </p:cNvPr>
          <p:cNvPicPr>
            <a:picLocks noChangeAspect="1"/>
          </p:cNvPicPr>
          <p:nvPr/>
        </p:nvPicPr>
        <p:blipFill>
          <a:blip r:embed="rId2">
            <a:extLst>
              <a:ext uri="{BEBA8EAE-BF5A-486C-A8C5-ECC9F3942E4B}">
                <a14:imgProps xmlns:a14="http://schemas.microsoft.com/office/drawing/2010/main">
                  <a14:imgLayer r:embed="rId3">
                    <a14:imgEffect>
                      <a14:colorTemperature colorTemp="8800"/>
                    </a14:imgEffect>
                  </a14:imgLayer>
                </a14:imgProps>
              </a:ext>
              <a:ext uri="{28A0092B-C50C-407E-A947-70E740481C1C}">
                <a14:useLocalDpi xmlns:a14="http://schemas.microsoft.com/office/drawing/2010/main" val="0"/>
              </a:ext>
            </a:extLst>
          </a:blip>
          <a:stretch>
            <a:fillRect/>
          </a:stretch>
        </p:blipFill>
        <p:spPr>
          <a:xfrm>
            <a:off x="1657582" y="1505823"/>
            <a:ext cx="9344440" cy="4457700"/>
          </a:xfrm>
          <a:prstGeom prst="rect">
            <a:avLst/>
          </a:prstGeom>
          <a:noFill/>
        </p:spPr>
      </p:pic>
    </p:spTree>
    <p:extLst>
      <p:ext uri="{BB962C8B-B14F-4D97-AF65-F5344CB8AC3E}">
        <p14:creationId xmlns:p14="http://schemas.microsoft.com/office/powerpoint/2010/main" val="256224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35">
            <a:extLst>
              <a:ext uri="{FF2B5EF4-FFF2-40B4-BE49-F238E27FC236}">
                <a16:creationId xmlns:a16="http://schemas.microsoft.com/office/drawing/2014/main" id="{8CFEF57D-4996-3D8D-8D2C-B4A70104FD80}"/>
              </a:ext>
            </a:extLst>
          </p:cNvPr>
          <p:cNvSpPr txBox="1">
            <a:spLocks noGrp="1"/>
          </p:cNvSpPr>
          <p:nvPr>
            <p:ph type="title"/>
          </p:nvPr>
        </p:nvSpPr>
        <p:spPr>
          <a:xfrm>
            <a:off x="8532813" y="685799"/>
            <a:ext cx="3125787" cy="1769166"/>
          </a:xfrm>
        </p:spPr>
        <p:txBody>
          <a:bodyPr vert="horz" lIns="0" tIns="13335" rIns="0" bIns="0" rtlCol="0" anchor="b">
            <a:normAutofit/>
          </a:bodyPr>
          <a:lstStyle/>
          <a:p>
            <a:pPr marL="12700">
              <a:spcBef>
                <a:spcPts val="105"/>
              </a:spcBef>
            </a:pPr>
            <a:r>
              <a:rPr lang="en-US" b="1" dirty="0"/>
              <a:t>WHAT ARE THE OBSTACLES GETTING IN YOUR WAY?</a:t>
            </a:r>
          </a:p>
        </p:txBody>
      </p:sp>
      <p:pic>
        <p:nvPicPr>
          <p:cNvPr id="2050" name="Picture 2" descr="What is my obstacle? | Matthew Dicks">
            <a:extLst>
              <a:ext uri="{FF2B5EF4-FFF2-40B4-BE49-F238E27FC236}">
                <a16:creationId xmlns:a16="http://schemas.microsoft.com/office/drawing/2014/main" id="{EAD33CE6-487A-F51D-7E9E-7A49420762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058" y="0"/>
            <a:ext cx="830554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a:extLst>
              <a:ext uri="{FF2B5EF4-FFF2-40B4-BE49-F238E27FC236}">
                <a16:creationId xmlns:a16="http://schemas.microsoft.com/office/drawing/2014/main" id="{6699B8DA-0D03-1F58-37E8-3B8ED306F79C}"/>
              </a:ext>
            </a:extLst>
          </p:cNvPr>
          <p:cNvPicPr>
            <a:picLocks noChangeAspect="1"/>
          </p:cNvPicPr>
          <p:nvPr/>
        </p:nvPicPr>
        <p:blipFill>
          <a:blip r:embed="rId3">
            <a:extLst>
              <a:ext uri="{BEBA8EAE-BF5A-486C-A8C5-ECC9F3942E4B}">
                <a14:imgProps xmlns:a14="http://schemas.microsoft.com/office/drawing/2010/main">
                  <a14:imgLayer r:embed="rId4">
                    <a14:imgEffect>
                      <a14:colorTemperature colorTemp="8800"/>
                    </a14:imgEffect>
                  </a14:imgLayer>
                </a14:imgProps>
              </a:ext>
            </a:extLst>
          </a:blip>
          <a:stretch>
            <a:fillRect/>
          </a:stretch>
        </p:blipFill>
        <p:spPr>
          <a:xfrm>
            <a:off x="8505275" y="3605473"/>
            <a:ext cx="3359970" cy="2797867"/>
          </a:xfrm>
          <a:prstGeom prst="rect">
            <a:avLst/>
          </a:prstGeom>
          <a:ln>
            <a:noFill/>
          </a:ln>
          <a:effectLst>
            <a:outerShdw blurRad="292100" dist="139700" dir="2700000" algn="tl" rotWithShape="0">
              <a:srgbClr val="333333">
                <a:alpha val="65000"/>
              </a:srgbClr>
            </a:outerShdw>
          </a:effectLst>
        </p:spPr>
      </p:pic>
      <p:graphicFrame>
        <p:nvGraphicFramePr>
          <p:cNvPr id="20" name="TextBox 61">
            <a:extLst>
              <a:ext uri="{FF2B5EF4-FFF2-40B4-BE49-F238E27FC236}">
                <a16:creationId xmlns:a16="http://schemas.microsoft.com/office/drawing/2014/main" id="{16DEB622-47EE-8BF0-4666-CDFB85E147E9}"/>
              </a:ext>
            </a:extLst>
          </p:cNvPr>
          <p:cNvGraphicFramePr/>
          <p:nvPr>
            <p:extLst>
              <p:ext uri="{D42A27DB-BD31-4B8C-83A1-F6EECF244321}">
                <p14:modId xmlns:p14="http://schemas.microsoft.com/office/powerpoint/2010/main" val="1960098745"/>
              </p:ext>
            </p:extLst>
          </p:nvPr>
        </p:nvGraphicFramePr>
        <p:xfrm>
          <a:off x="-277121" y="720030"/>
          <a:ext cx="8454446" cy="310854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4260464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35">
            <a:extLst>
              <a:ext uri="{FF2B5EF4-FFF2-40B4-BE49-F238E27FC236}">
                <a16:creationId xmlns:a16="http://schemas.microsoft.com/office/drawing/2014/main" id="{42BC6938-CA00-4019-8A37-5BBA3CDA643F}"/>
              </a:ext>
            </a:extLst>
          </p:cNvPr>
          <p:cNvSpPr txBox="1">
            <a:spLocks noGrp="1"/>
          </p:cNvSpPr>
          <p:nvPr>
            <p:ph type="title"/>
          </p:nvPr>
        </p:nvSpPr>
        <p:spPr>
          <a:xfrm>
            <a:off x="1524000" y="457200"/>
            <a:ext cx="9144000" cy="662603"/>
          </a:xfrm>
        </p:spPr>
        <p:txBody>
          <a:bodyPr vert="horz" lIns="91440" tIns="45720" rIns="91440" bIns="45720" rtlCol="0" anchor="b">
            <a:normAutofit/>
          </a:bodyPr>
          <a:lstStyle/>
          <a:p>
            <a:pPr marL="12700"/>
            <a:r>
              <a:rPr lang="en-US" b="1" kern="1200" cap="all" baseline="0" dirty="0">
                <a:latin typeface="+mj-lt"/>
                <a:ea typeface="+mj-ea"/>
                <a:cs typeface="+mj-cs"/>
              </a:rPr>
              <a:t>WHAT ARE THE OBSTACLES GETTING IN YOUR WAY?</a:t>
            </a:r>
          </a:p>
        </p:txBody>
      </p:sp>
      <p:pic>
        <p:nvPicPr>
          <p:cNvPr id="12" name="Picture 11">
            <a:extLst>
              <a:ext uri="{FF2B5EF4-FFF2-40B4-BE49-F238E27FC236}">
                <a16:creationId xmlns:a16="http://schemas.microsoft.com/office/drawing/2014/main" id="{0CE1A8D1-6FCB-D321-147F-6A43C3AC0D58}"/>
              </a:ext>
            </a:extLst>
          </p:cNvPr>
          <p:cNvPicPr>
            <a:picLocks noChangeAspect="1"/>
          </p:cNvPicPr>
          <p:nvPr/>
        </p:nvPicPr>
        <p:blipFill>
          <a:blip r:embed="rId2">
            <a:extLst>
              <a:ext uri="{BEBA8EAE-BF5A-486C-A8C5-ECC9F3942E4B}">
                <a14:imgProps xmlns:a14="http://schemas.microsoft.com/office/drawing/2010/main">
                  <a14:imgLayer r:embed="rId3">
                    <a14:imgEffect>
                      <a14:saturation sat="300000"/>
                    </a14:imgEffect>
                  </a14:imgLayer>
                </a14:imgProps>
              </a:ext>
            </a:extLst>
          </a:blip>
          <a:stretch>
            <a:fillRect/>
          </a:stretch>
        </p:blipFill>
        <p:spPr>
          <a:xfrm>
            <a:off x="3726300" y="1450220"/>
            <a:ext cx="4495800" cy="4079939"/>
          </a:xfrm>
          <a:prstGeom prst="rect">
            <a:avLst/>
          </a:prstGeom>
          <a:noFill/>
        </p:spPr>
      </p:pic>
      <p:sp>
        <p:nvSpPr>
          <p:cNvPr id="15" name="TextBox 14">
            <a:extLst>
              <a:ext uri="{FF2B5EF4-FFF2-40B4-BE49-F238E27FC236}">
                <a16:creationId xmlns:a16="http://schemas.microsoft.com/office/drawing/2014/main" id="{845AF585-BCA3-B278-0789-4A9ADB80D9C4}"/>
              </a:ext>
            </a:extLst>
          </p:cNvPr>
          <p:cNvSpPr txBox="1"/>
          <p:nvPr/>
        </p:nvSpPr>
        <p:spPr>
          <a:xfrm>
            <a:off x="-2107136" y="5801093"/>
            <a:ext cx="10888278" cy="584775"/>
          </a:xfrm>
          <a:prstGeom prst="rect">
            <a:avLst/>
          </a:prstGeom>
          <a:noFill/>
        </p:spPr>
        <p:txBody>
          <a:bodyPr wrap="square" rtlCol="0">
            <a:spAutoFit/>
          </a:bodyPr>
          <a:lstStyle/>
          <a:p>
            <a:pPr algn="ctr"/>
            <a:r>
              <a:rPr lang="en-US" sz="3200" b="1" dirty="0">
                <a:solidFill>
                  <a:schemeClr val="accent1">
                    <a:lumMod val="75000"/>
                  </a:schemeClr>
                </a:solidFill>
              </a:rPr>
              <a:t>Cognitive Behavior Therapy</a:t>
            </a:r>
          </a:p>
        </p:txBody>
      </p:sp>
    </p:spTree>
    <p:extLst>
      <p:ext uri="{BB962C8B-B14F-4D97-AF65-F5344CB8AC3E}">
        <p14:creationId xmlns:p14="http://schemas.microsoft.com/office/powerpoint/2010/main" val="1382416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Health Fitness 16x9">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ealth and fitness presentation (widescreen).potx" id="{ABFD658B-2256-413B-9244-0F977A0B2D12}" vid="{E4CB021D-C859-4C82-BDBB-2F2FACCF0D80}"/>
    </a:ext>
  </a:extLst>
</a:theme>
</file>

<file path=ppt/theme/theme2.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HealthFitness">
      <a:dk1>
        <a:srgbClr val="595959"/>
      </a:dk1>
      <a:lt1>
        <a:sysClr val="window" lastClr="FFFFFF"/>
      </a:lt1>
      <a:dk2>
        <a:srgbClr val="000000"/>
      </a:dk2>
      <a:lt2>
        <a:srgbClr val="DDDDDD"/>
      </a:lt2>
      <a:accent1>
        <a:srgbClr val="87A91B"/>
      </a:accent1>
      <a:accent2>
        <a:srgbClr val="FBCE11"/>
      </a:accent2>
      <a:accent3>
        <a:srgbClr val="446ED8"/>
      </a:accent3>
      <a:accent4>
        <a:srgbClr val="9D22E2"/>
      </a:accent4>
      <a:accent5>
        <a:srgbClr val="FE9E00"/>
      </a:accent5>
      <a:accent6>
        <a:srgbClr val="DF5327"/>
      </a:accent6>
      <a:hlink>
        <a:srgbClr val="446ED8"/>
      </a:hlink>
      <a:folHlink>
        <a:srgbClr val="828282"/>
      </a:folHlink>
    </a:clrScheme>
    <a:fontScheme name="Calibri Light">
      <a:majorFont>
        <a:latin typeface="Calibri Light"/>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Health and fitness presentation (widescreen)</Template>
  <TotalTime>175</TotalTime>
  <Words>515</Words>
  <Application>Microsoft Office PowerPoint</Application>
  <PresentationFormat>Widescreen</PresentationFormat>
  <Paragraphs>66</Paragraphs>
  <Slides>20</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Baskerville Old Face</vt:lpstr>
      <vt:lpstr>Calibri</vt:lpstr>
      <vt:lpstr>Calibri Light</vt:lpstr>
      <vt:lpstr>Century Gothic</vt:lpstr>
      <vt:lpstr>Garamond</vt:lpstr>
      <vt:lpstr>Times New Roman</vt:lpstr>
      <vt:lpstr>Health Fitness 16x9</vt:lpstr>
      <vt:lpstr>A Better Me!</vt:lpstr>
      <vt:lpstr>Interesting Facts – New Year’s Resolutions</vt:lpstr>
      <vt:lpstr>PowerPoint Presentation</vt:lpstr>
      <vt:lpstr>PowerPoint Presentation</vt:lpstr>
      <vt:lpstr>WHAT Is Your Why?</vt:lpstr>
      <vt:lpstr>WHAT IS YOUR WHY?</vt:lpstr>
      <vt:lpstr>WHAT IS YOUR WHY?</vt:lpstr>
      <vt:lpstr>WHAT ARE THE OBSTACLES GETTING IN YOUR WAY?</vt:lpstr>
      <vt:lpstr>WHAT ARE THE OBSTACLES GETTING IN YOUR WAY?</vt:lpstr>
      <vt:lpstr>WHAT ARE THE OBSTACLES GETTING IN YOUR WAY?</vt:lpstr>
      <vt:lpstr>WHAT ARE THE OBSTACLES GETTING IN YOUR WAY?</vt:lpstr>
      <vt:lpstr>WHAT ARE THE OBSTACLES GETTING IN YOUR WAY?</vt:lpstr>
      <vt:lpstr>PowerPoint Presentation</vt:lpstr>
      <vt:lpstr>PowerPoint Presentation</vt:lpstr>
      <vt:lpstr>WHAT IS YOUR ACTION PLAN?</vt:lpstr>
      <vt:lpstr>WHAT IS YOUR ACTION PLAN?</vt:lpstr>
      <vt:lpstr>WHAT IS YOUR ACTION PLAN?</vt:lpstr>
      <vt:lpstr>WHAT IS YOUR ACTION PLAN?</vt:lpstr>
      <vt:lpstr>WHAT IS YOUR ACTION PLAN?</vt:lpstr>
      <vt:lpstr>Discussion/ Q&amp;A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 Better Me!</dc:title>
  <dc:creator>Valarie Gardner</dc:creator>
  <cp:lastModifiedBy>Gardner, Valarie Tucker CDR USPHS USCG HSWL SVC CTR (USA)</cp:lastModifiedBy>
  <cp:revision>4</cp:revision>
  <dcterms:created xsi:type="dcterms:W3CDTF">2024-01-28T21:17:34Z</dcterms:created>
  <dcterms:modified xsi:type="dcterms:W3CDTF">2024-01-31T13:16:04Z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0x010100AA3F7D94069FF64A86F7DFF56D60E3BE</vt:lpwstr>
  </property>
</Properties>
</file>